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52.jpg" ContentType="image/jpg"/>
  <Override PartName="/ppt/media/image53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9.jpg" ContentType="image/jpg"/>
  <Override PartName="/ppt/media/image60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1" r:id="rId10"/>
    <p:sldId id="266" r:id="rId11"/>
    <p:sldId id="267" r:id="rId12"/>
    <p:sldId id="268" r:id="rId13"/>
    <p:sldId id="269" r:id="rId14"/>
    <p:sldId id="270" r:id="rId15"/>
    <p:sldId id="280" r:id="rId16"/>
    <p:sldId id="274" r:id="rId17"/>
    <p:sldId id="275" r:id="rId18"/>
    <p:sldId id="276" r:id="rId19"/>
    <p:sldId id="277" r:id="rId20"/>
    <p:sldId id="278" r:id="rId21"/>
    <p:sldId id="287" r:id="rId22"/>
    <p:sldId id="288" r:id="rId23"/>
    <p:sldId id="289" r:id="rId24"/>
    <p:sldId id="290" r:id="rId25"/>
    <p:sldId id="291" r:id="rId26"/>
    <p:sldId id="292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93" r:id="rId35"/>
    <p:sldId id="294" r:id="rId36"/>
    <p:sldId id="295" r:id="rId37"/>
    <p:sldId id="262" r:id="rId38"/>
    <p:sldId id="296" r:id="rId39"/>
    <p:sldId id="297" r:id="rId40"/>
    <p:sldId id="298" r:id="rId41"/>
    <p:sldId id="299" r:id="rId42"/>
    <p:sldId id="300" r:id="rId43"/>
    <p:sldId id="305" r:id="rId44"/>
    <p:sldId id="304" r:id="rId45"/>
    <p:sldId id="306" r:id="rId46"/>
    <p:sldId id="307" r:id="rId47"/>
    <p:sldId id="308" r:id="rId48"/>
    <p:sldId id="309" r:id="rId49"/>
    <p:sldId id="310" r:id="rId50"/>
    <p:sldId id="311" r:id="rId51"/>
    <p:sldId id="301" r:id="rId52"/>
    <p:sldId id="302" r:id="rId53"/>
    <p:sldId id="303" r:id="rId54"/>
    <p:sldId id="312" r:id="rId55"/>
    <p:sldId id="313" r:id="rId56"/>
    <p:sldId id="314" r:id="rId57"/>
    <p:sldId id="316" r:id="rId58"/>
    <p:sldId id="315" r:id="rId59"/>
    <p:sldId id="271" r:id="rId60"/>
    <p:sldId id="272" r:id="rId61"/>
  </p:sldIdLst>
  <p:sldSz cx="12192000" cy="6858000"/>
  <p:notesSz cx="6858000" cy="9144000"/>
  <p:embeddedFontLst>
    <p:embeddedFont>
      <p:font typeface="DFKai-SB" panose="03000509000000000000" pitchFamily="65" charset="-12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Malgun Gothic" panose="020B0503020000020004" pitchFamily="34" charset="-127"/>
      <p:regular r:id="rId72"/>
      <p:bold r:id="rId73"/>
    </p:embeddedFont>
    <p:embeddedFont>
      <p:font typeface="Microsoft YaHei" panose="020B0503020204020204" pitchFamily="34" charset="-122"/>
      <p:regular r:id="rId74"/>
      <p:bold r:id="rId75"/>
    </p:embeddedFont>
    <p:embeddedFont>
      <p:font typeface="MS Gothic" panose="020B0609070205080204" pitchFamily="49" charset="-128"/>
      <p:regular r:id="rId76"/>
    </p:embeddedFont>
    <p:embeddedFont>
      <p:font typeface="Tahoma" panose="020B0604030504040204" pitchFamily="34" charset="0"/>
      <p:regular r:id="rId77"/>
      <p:bold r:id="rId78"/>
    </p:embeddedFont>
    <p:embeddedFont>
      <p:font typeface="Trebuchet MS" panose="020B0603020202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cIIk6737szyiR5LzECQdyubo5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0671d1a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170671d1a5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62a8b15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1462a8b156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74ea24d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1474ea24de9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3d7bea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153d7beabe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rebuchet MS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rebuchet MS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rebuchet MS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rebuchet MS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rebuchet MS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Trebuchet MS"/>
              <a:buNone/>
              <a:defRPr sz="16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Trebuchet MS"/>
              <a:buNone/>
              <a:defRPr sz="16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Trebuchet MS"/>
              <a:buNone/>
              <a:defRPr sz="16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Trebuchet MS"/>
              <a:buNone/>
              <a:defRPr sz="16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2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3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2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/>
          <p:nvPr/>
        </p:nvSpPr>
        <p:spPr>
          <a:xfrm>
            <a:off x="587594" y="469485"/>
            <a:ext cx="518152" cy="122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5"/>
          <p:cNvSpPr txBox="1"/>
          <p:nvPr/>
        </p:nvSpPr>
        <p:spPr>
          <a:xfrm>
            <a:off x="8938735" y="2565663"/>
            <a:ext cx="518151" cy="122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2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3" cy="130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1"/>
            <a:ext cx="5251451" cy="70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14"/>
          <p:cNvGrpSpPr/>
          <p:nvPr/>
        </p:nvGrpSpPr>
        <p:grpSpPr>
          <a:xfrm>
            <a:off x="-2" y="-8467"/>
            <a:ext cx="12192002" cy="6866469"/>
            <a:chOff x="-1" y="0"/>
            <a:chExt cx="12192001" cy="6866468"/>
          </a:xfrm>
        </p:grpSpPr>
        <p:cxnSp>
          <p:nvCxnSpPr>
            <p:cNvPr id="32" name="Google Shape;32;p14"/>
            <p:cNvCxnSpPr/>
            <p:nvPr/>
          </p:nvCxnSpPr>
          <p:spPr>
            <a:xfrm>
              <a:off x="9371012" y="8466"/>
              <a:ext cx="1219201" cy="6858002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14"/>
            <p:cNvCxnSpPr/>
            <p:nvPr/>
          </p:nvCxnSpPr>
          <p:spPr>
            <a:xfrm flipH="1">
              <a:off x="7425266" y="3689880"/>
              <a:ext cx="4763559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34;p14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627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0588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529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3529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None/>
              <a:defRPr>
                <a:solidFill>
                  <a:srgbClr val="7F7F7F"/>
                </a:solidFill>
              </a:defRPr>
            </a:lvl1pPr>
            <a:lvl2pPr marL="914400" lvl="1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None/>
              <a:defRPr>
                <a:solidFill>
                  <a:srgbClr val="7F7F7F"/>
                </a:solidFill>
              </a:defRPr>
            </a:lvl2pPr>
            <a:lvl3pPr marL="1371600" lvl="2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None/>
              <a:defRPr>
                <a:solidFill>
                  <a:srgbClr val="7F7F7F"/>
                </a:solidFill>
              </a:defRPr>
            </a:lvl3pPr>
            <a:lvl4pPr marL="1828800" lvl="3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None/>
              <a:defRPr>
                <a:solidFill>
                  <a:srgbClr val="7F7F7F"/>
                </a:solidFill>
              </a:defRPr>
            </a:lvl4pPr>
            <a:lvl5pPr marL="2286000" lvl="4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None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Trebuchet MS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Trebuchet MS"/>
              <a:buNone/>
              <a:defRPr sz="20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Trebuchet MS"/>
              <a:buNone/>
              <a:defRPr sz="20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Trebuchet MS"/>
              <a:buNone/>
              <a:defRPr sz="20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Trebuchet MS"/>
              <a:buNone/>
              <a:defRPr sz="20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6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rebuchet MS"/>
              <a:buNone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675744" y="2737244"/>
            <a:ext cx="4185624" cy="330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8" cy="330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-2" y="-8467"/>
            <a:ext cx="12192002" cy="6866469"/>
            <a:chOff x="-1" y="0"/>
            <a:chExt cx="12192001" cy="6866468"/>
          </a:xfrm>
        </p:grpSpPr>
        <p:cxnSp>
          <p:nvCxnSpPr>
            <p:cNvPr id="7" name="Google Shape;7;p12"/>
            <p:cNvCxnSpPr/>
            <p:nvPr/>
          </p:nvCxnSpPr>
          <p:spPr>
            <a:xfrm>
              <a:off x="9371012" y="8466"/>
              <a:ext cx="1219201" cy="6858002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2"/>
            <p:cNvCxnSpPr/>
            <p:nvPr/>
          </p:nvCxnSpPr>
          <p:spPr>
            <a:xfrm flipH="1">
              <a:off x="7425266" y="3689880"/>
              <a:ext cx="4763559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2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28627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2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2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0588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BFE471">
                <a:alpha val="6862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2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529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2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3529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9050021" y="6114724"/>
            <a:ext cx="223982" cy="21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wth.com/ssh-putt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hl554sg.com/" TargetMode="External"/><Relationship Id="rId2" Type="http://schemas.openxmlformats.org/officeDocument/2006/relationships/hyperlink" Target="https://app.vs190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連線方式設定:</a:t>
            </a:r>
            <a:endParaRPr/>
          </a:p>
        </p:txBody>
      </p:sp>
      <p:sp>
        <p:nvSpPr>
          <p:cNvPr id="116" name="Google Shape;116;p1"/>
          <p:cNvSpPr txBox="1">
            <a:spLocks noGrp="1"/>
          </p:cNvSpPr>
          <p:nvPr>
            <p:ph type="body" idx="1"/>
          </p:nvPr>
        </p:nvSpPr>
        <p:spPr>
          <a:xfrm>
            <a:off x="627983" y="1440239"/>
            <a:ext cx="8596802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rgbClr val="99CA3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透過瀏覽器下載ssh工具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rgbClr val="99CA3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https://lifewth.com/ssh-putty/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https://www.xshell.com/zh/free-for-home-school/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1.名稱自已命名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2.VS主機ip 13.115.162.136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3.輸入端口 22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4.點選使用者驗證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備註:DM產品後台 3.39.26.208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7" name="Google Shape;117;p1" descr="Google Shape;145;g134777e9c2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948" y="1322274"/>
            <a:ext cx="5336802" cy="4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2.清除nginx快取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body" idx="1"/>
          </p:nvPr>
        </p:nvSpPr>
        <p:spPr>
          <a:xfrm>
            <a:off x="677333" y="1766305"/>
            <a:ext cx="859667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若有特殊需求可執行此項目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輸入2後會自動run</a:t>
            </a:r>
            <a:endParaRPr/>
          </a:p>
        </p:txBody>
      </p:sp>
      <p:pic>
        <p:nvPicPr>
          <p:cNvPr id="195" name="Google Shape;195;p7" descr="Google Shape;187;p6"/>
          <p:cNvPicPr preferRelativeResize="0"/>
          <p:nvPr/>
        </p:nvPicPr>
        <p:blipFill rotWithShape="1">
          <a:blip r:embed="rId3">
            <a:alphaModFix/>
          </a:blip>
          <a:srcRect t="31644" r="31645"/>
          <a:stretch/>
        </p:blipFill>
        <p:spPr>
          <a:xfrm>
            <a:off x="4625795" y="1334725"/>
            <a:ext cx="3962401" cy="15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Google Shape;1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5799" y="2989925"/>
            <a:ext cx="5798401" cy="35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3.修改PROD前台網頁地區訪問限制白名單</a:t>
            </a:r>
            <a:endParaRPr/>
          </a:p>
        </p:txBody>
      </p:sp>
      <p:sp>
        <p:nvSpPr>
          <p:cNvPr id="202" name="Google Shape;202;p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653523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添加前台地區訪問限制ip白名單選1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輸入要添加的ip，</a:t>
            </a:r>
            <a:r>
              <a:rPr lang="en-US">
                <a:solidFill>
                  <a:srgbClr val="FF0000"/>
                </a:solidFill>
              </a:rPr>
              <a:t>同個需求單位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可同時輸入多組，如:1.1.1.1 2.2.2.2, 需以空白分開為一組</a:t>
            </a:r>
            <a:r>
              <a:rPr lang="en-US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>
                <a:solidFill>
                  <a:srgbClr val="FF0000"/>
                </a:solidFill>
              </a:rPr>
              <a:t>不同需求單位需分兩次執行)</a:t>
            </a: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輸入單位-需求方-日期</a:t>
            </a:r>
            <a:r>
              <a:rPr lang="en-US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例:</a:t>
            </a:r>
            <a:r>
              <a:rPr lang="en-US">
                <a:solidFill>
                  <a:srgbClr val="FF0000"/>
                </a:solidFill>
              </a:rPr>
              <a:t>技術單位-需求kevin-20220413</a:t>
            </a: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再來就等它跑完，</a:t>
            </a:r>
            <a:r>
              <a:rPr lang="en-US" b="1">
                <a:solidFill>
                  <a:srgbClr val="FF0000"/>
                </a:solidFill>
              </a:rPr>
              <a:t>執行過程如有中斷會有問題，請提供完整截圖，並聯繫窗口協助處理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lang="en-US">
                <a:solidFill>
                  <a:srgbClr val="FF0000"/>
                </a:solidFill>
              </a:rPr>
            </a:br>
            <a:endParaRPr/>
          </a:p>
        </p:txBody>
      </p:sp>
      <p:pic>
        <p:nvPicPr>
          <p:cNvPr id="203" name="Google Shape;203;p8" descr="Google Shape;1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057" y="1192041"/>
            <a:ext cx="4140609" cy="566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626999" y="793182"/>
            <a:ext cx="8596670" cy="388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跑完後會秀出當前ip白名單資訊，可以看到剛剛添加上去的資訊</a:t>
            </a:r>
            <a:endParaRPr/>
          </a:p>
        </p:txBody>
      </p:sp>
      <p:pic>
        <p:nvPicPr>
          <p:cNvPr id="209" name="Google Shape;209;p9" descr="Google Shape;2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260" y="1792008"/>
            <a:ext cx="5937480" cy="43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6339286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刪除已添加過的地區訪問ip白名單選2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會秀出目前已添加過的ip白名單資訊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輸入要刪除的ip，可同時輸入多組，需以空白分開為一組，如:1.1.1.1 2.2.2.2</a:t>
            </a:r>
            <a:r>
              <a:rPr lang="en-US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>
                <a:solidFill>
                  <a:srgbClr val="FF0000"/>
                </a:solidFill>
              </a:rPr>
              <a:t>不同需求單位也可同時一次執行)</a:t>
            </a: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等待跑完，</a:t>
            </a:r>
            <a:r>
              <a:rPr lang="en-US" b="1">
                <a:solidFill>
                  <a:srgbClr val="FF0000"/>
                </a:solidFill>
              </a:rPr>
              <a:t>執行過程如有發生異常或中斷會有問題，請提供完整截圖，並聯繫窗口協助處理</a:t>
            </a:r>
            <a:br>
              <a:rPr lang="en-US" b="1">
                <a:solidFill>
                  <a:srgbClr val="FF0000"/>
                </a:solidFill>
              </a:rPr>
            </a:br>
            <a:endParaRPr b="1"/>
          </a:p>
        </p:txBody>
      </p:sp>
      <p:pic>
        <p:nvPicPr>
          <p:cNvPr id="215" name="Google Shape;215;p10" descr="Google Shape;2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2325" y="239486"/>
            <a:ext cx="4114411" cy="638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body" idx="1"/>
          </p:nvPr>
        </p:nvSpPr>
        <p:spPr>
          <a:xfrm>
            <a:off x="559887" y="650569"/>
            <a:ext cx="9414624" cy="388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跑完後會秀出當前ip白名單資訊，可以看到剛剛添加上去的1.1.1.1 2.2.2.2的ip已經不見了</a:t>
            </a:r>
            <a:endParaRPr/>
          </a:p>
        </p:txBody>
      </p:sp>
      <p:pic>
        <p:nvPicPr>
          <p:cNvPr id="221" name="Google Shape;221;p11" descr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107" y="1041644"/>
            <a:ext cx="7076162" cy="40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C9528-4855-B7BA-2884-8B6BCC93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判斷前後端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54AB33-CF3A-7E66-F3B0-C5D5EDA5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81" y="1270001"/>
            <a:ext cx="7495065" cy="660400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400" dirty="0"/>
              <a:t>前端</a:t>
            </a:r>
            <a:r>
              <a:rPr lang="en-US" altLang="zh-TW" sz="1400" dirty="0"/>
              <a:t>: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h5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proxy-h5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cash_h5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cash_h5-activity</a:t>
            </a:r>
            <a:r>
              <a:rPr lang="zh-TW" altLang="en-US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1400" dirty="0"/>
              <a:t>剩下的都是後端的</a:t>
            </a:r>
          </a:p>
          <a:p>
            <a:endParaRPr lang="zh-TW" altLang="en-US" sz="1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902F225-D108-7167-E939-947CAEC40C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5984" y="3057233"/>
            <a:ext cx="4989250" cy="1772219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當更版時會出現 </a:t>
            </a:r>
            <a:r>
              <a:rPr lang="en-US" altLang="zh-TW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XXXX </a:t>
            </a: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服務沒有回應時是正常現象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此時可忽略此告警不需要回報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800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如附圖，當在更版列表中有</a:t>
            </a:r>
            <a:r>
              <a:rPr lang="en-US" altLang="zh-TW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forehead</a:t>
            </a: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在更版</a:t>
            </a:r>
            <a:r>
              <a:rPr lang="en-US" altLang="zh-TW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forehead</a:t>
            </a:r>
            <a:r>
              <a:rPr lang="zh-TW" altLang="en-US" sz="18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當下若跳出此告警則不須理會</a:t>
            </a:r>
          </a:p>
          <a:p>
            <a:endParaRPr lang="zh-TW" altLang="en-US" dirty="0"/>
          </a:p>
        </p:txBody>
      </p:sp>
      <p:pic>
        <p:nvPicPr>
          <p:cNvPr id="4" name="Google Shape;150;g15aa7eec55d_1_0">
            <a:extLst>
              <a:ext uri="{FF2B5EF4-FFF2-40B4-BE49-F238E27FC236}">
                <a16:creationId xmlns:a16="http://schemas.microsoft.com/office/drawing/2014/main" id="{40822824-0508-1F35-AF54-219AD315C5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325" y="2490077"/>
            <a:ext cx="3943350" cy="27432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0817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5E72F-6D93-635F-DB89-22AE7730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更版前端服務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E6FD90-8104-A9F2-2482-92061F3E0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altLang="en-US" dirty="0"/>
              <a:t>確認</a:t>
            </a:r>
            <a:r>
              <a:rPr lang="en-US" altLang="zh-TW" dirty="0" err="1"/>
              <a:t>url</a:t>
            </a:r>
            <a:r>
              <a:rPr lang="en-US" altLang="zh-TW" dirty="0"/>
              <a:t> IP</a:t>
            </a:r>
            <a:r>
              <a:rPr lang="zh-TW" altLang="en-US" dirty="0"/>
              <a:t>是否正確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dirty="0"/>
              <a:t>(10.140.0.6)</a:t>
            </a:r>
            <a:r>
              <a:rPr lang="zh-TW" altLang="en-US" dirty="0"/>
              <a:t> </a:t>
            </a:r>
            <a:r>
              <a:rPr lang="en-US" altLang="zh-TW" dirty="0"/>
              <a:t>vs</a:t>
            </a:r>
            <a:endParaRPr lang="zh-TW" altLang="en-US" dirty="0"/>
          </a:p>
          <a:p>
            <a:r>
              <a:rPr lang="en-US" altLang="zh-TW" dirty="0"/>
              <a:t>(10.141.0.6)dm</a:t>
            </a:r>
            <a:endParaRPr lang="zh-TW" altLang="en-US" dirty="0"/>
          </a:p>
        </p:txBody>
      </p:sp>
      <p:pic>
        <p:nvPicPr>
          <p:cNvPr id="4" name="Google Shape;201;p9">
            <a:extLst>
              <a:ext uri="{FF2B5EF4-FFF2-40B4-BE49-F238E27FC236}">
                <a16:creationId xmlns:a16="http://schemas.microsoft.com/office/drawing/2014/main" id="{A272B02B-BF64-CE77-0E01-CBA67889D6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82392" y="1003177"/>
            <a:ext cx="8284990" cy="5473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37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9ADDB-5BE0-6E43-78D3-4E90447F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1CA69E-6219-FDEC-A596-D9063CDC6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Google Shape;207;p10">
            <a:extLst>
              <a:ext uri="{FF2B5EF4-FFF2-40B4-BE49-F238E27FC236}">
                <a16:creationId xmlns:a16="http://schemas.microsoft.com/office/drawing/2014/main" id="{F0117EF2-A653-3CF8-854C-BBEDA78044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568761"/>
            <a:ext cx="5932346" cy="57204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F859CA-5A3B-0086-797D-96170D52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2" y="416695"/>
            <a:ext cx="5067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9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F4F8B-4CD9-D5E1-58A9-B5B4C26B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67E009-DABE-F2F3-130E-3B7055CD6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212;p11">
            <a:extLst>
              <a:ext uri="{FF2B5EF4-FFF2-40B4-BE49-F238E27FC236}">
                <a16:creationId xmlns:a16="http://schemas.microsoft.com/office/drawing/2014/main" id="{3668A859-DF8B-CC11-7717-960053999B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1086" y="109370"/>
            <a:ext cx="7805960" cy="6583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86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ED675-87AE-12E5-5C2A-0B60F91A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無異常畫面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8DA24-3507-8A79-70AA-D36FAF194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218;p12">
            <a:extLst>
              <a:ext uri="{FF2B5EF4-FFF2-40B4-BE49-F238E27FC236}">
                <a16:creationId xmlns:a16="http://schemas.microsoft.com/office/drawing/2014/main" id="{8D11356A-9E8D-2A42-1661-6745F99780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62435" y="274637"/>
            <a:ext cx="7681229" cy="6283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4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687208" y="798839"/>
            <a:ext cx="8596802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1.輸入帳號 optest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2.將Public KEY打勾按下設定&gt;瀏覽&gt;匯入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3.選擇到運維所提供的key檔案&gt;開啟&gt;再點選optestkey&gt;確定</a:t>
            </a:r>
            <a:endParaRPr/>
          </a:p>
        </p:txBody>
      </p:sp>
      <p:pic>
        <p:nvPicPr>
          <p:cNvPr id="123" name="Google Shape;123;p2" descr="Google Shape;151;g134777e9c2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525" y="2032724"/>
            <a:ext cx="9065651" cy="450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F915E-34F9-D992-BE25-CCCD21DE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驗證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D9FDE8-F286-8546-8E10-064438C56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Trebuchet MS"/>
                <a:ea typeface="Trebuchet MS"/>
                <a:cs typeface="Trebuchet MS"/>
                <a:sym typeface="Trebuchet MS"/>
              </a:rPr>
              <a:t>有更版前端才需要驗證</a:t>
            </a:r>
            <a:r>
              <a:rPr lang="en-US" altLang="zh-TW" dirty="0">
                <a:latin typeface="Trebuchet MS"/>
                <a:ea typeface="Trebuchet MS"/>
                <a:cs typeface="Trebuchet MS"/>
                <a:sym typeface="Trebuchet MS"/>
              </a:rPr>
              <a:t>hash</a:t>
            </a:r>
            <a:endParaRPr lang="zh-TW" altLang="en-US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lang="zh-TW" altLang="en-US" dirty="0"/>
          </a:p>
        </p:txBody>
      </p:sp>
      <p:pic>
        <p:nvPicPr>
          <p:cNvPr id="4" name="Google Shape;224;p13">
            <a:extLst>
              <a:ext uri="{FF2B5EF4-FFF2-40B4-BE49-F238E27FC236}">
                <a16:creationId xmlns:a16="http://schemas.microsoft.com/office/drawing/2014/main" id="{EE182F1C-46E4-6106-D29E-21DCF1651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4759" y="145078"/>
            <a:ext cx="6450808" cy="6567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914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D0364-1493-881F-4C0E-8F4520E0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09EF9B-AFEE-067A-1CB8-0083B495C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240;p14">
            <a:extLst>
              <a:ext uri="{FF2B5EF4-FFF2-40B4-BE49-F238E27FC236}">
                <a16:creationId xmlns:a16="http://schemas.microsoft.com/office/drawing/2014/main" id="{7CB9D0B0-439C-800E-D155-273E2D1CB1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867" y="1199056"/>
            <a:ext cx="10363022" cy="5384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47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FBDDB-D257-A008-2B9B-8D31B130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E75E63-30A6-1C62-959C-A90B4B49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246;p15">
            <a:extLst>
              <a:ext uri="{FF2B5EF4-FFF2-40B4-BE49-F238E27FC236}">
                <a16:creationId xmlns:a16="http://schemas.microsoft.com/office/drawing/2014/main" id="{83B3C97F-CA8E-2BE5-E95B-20F47CBD73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08" y="837612"/>
            <a:ext cx="11403584" cy="5897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02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52D31-B97D-6251-519D-6888B456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fh5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98554-4026-11B8-C38A-D147BE87F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252;p16">
            <a:extLst>
              <a:ext uri="{FF2B5EF4-FFF2-40B4-BE49-F238E27FC236}">
                <a16:creationId xmlns:a16="http://schemas.microsoft.com/office/drawing/2014/main" id="{81F2BB43-5DE7-0F3D-8283-53ED5B6334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462" y="1153149"/>
            <a:ext cx="11742848" cy="521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39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AA3D8-0CE3-B45B-EC96-1229EFEB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admin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156740-2120-7C2B-E2AD-EACC88ADF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258;p17">
            <a:extLst>
              <a:ext uri="{FF2B5EF4-FFF2-40B4-BE49-F238E27FC236}">
                <a16:creationId xmlns:a16="http://schemas.microsoft.com/office/drawing/2014/main" id="{312A218E-DFC5-5346-E7AB-76C61D5199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778" y="1292500"/>
            <a:ext cx="11840443" cy="5228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40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1258F-7493-38E2-B796-A98157FC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APP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32E27C-42DE-5F99-A5DF-6ED15B5C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dirty="0"/>
              <a:t>驗證</a:t>
            </a:r>
            <a:r>
              <a:rPr lang="en-US" altLang="zh-TW" dirty="0"/>
              <a:t>APP</a:t>
            </a:r>
            <a:r>
              <a:rPr lang="zh-TW" altLang="en-US" dirty="0"/>
              <a:t>網址</a:t>
            </a:r>
            <a:r>
              <a:rPr lang="en-US" altLang="zh-TW" dirty="0"/>
              <a:t>:</a:t>
            </a:r>
            <a:endParaRPr lang="zh-TW" alt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5"/>
                </a:solidFill>
              </a:rPr>
              <a:t>VS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u="sng" dirty="0">
                <a:solidFill>
                  <a:schemeClr val="hlink"/>
                </a:solidFill>
                <a:hlinkClick r:id="rId2"/>
              </a:rPr>
              <a:t>https://app.vs190.com/</a:t>
            </a:r>
            <a:endParaRPr lang="en-US" altLang="zh-TW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5"/>
                </a:solidFill>
              </a:rPr>
              <a:t>DM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u="sng" dirty="0">
                <a:solidFill>
                  <a:schemeClr val="hlink"/>
                </a:solidFill>
                <a:hlinkClick r:id="rId3"/>
              </a:rPr>
              <a:t>https://app.hl554sg.com/</a:t>
            </a:r>
            <a:endParaRPr lang="en-US" altLang="zh-TW" dirty="0">
              <a:solidFill>
                <a:schemeClr val="accent5"/>
              </a:solidFill>
            </a:endParaRPr>
          </a:p>
          <a:p>
            <a:endParaRPr lang="zh-TW" altLang="en-US" dirty="0"/>
          </a:p>
        </p:txBody>
      </p:sp>
      <p:pic>
        <p:nvPicPr>
          <p:cNvPr id="4" name="Google Shape;265;g17d154fba7c_0_0">
            <a:extLst>
              <a:ext uri="{FF2B5EF4-FFF2-40B4-BE49-F238E27FC236}">
                <a16:creationId xmlns:a16="http://schemas.microsoft.com/office/drawing/2014/main" id="{9F778D8B-D3D4-D32B-21F1-FACC09E01E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442" y="1049524"/>
            <a:ext cx="8051352" cy="4758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65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BD7B9E-0E07-63A4-2BBD-BC5B79B1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登記表格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2038F6-DA5F-5445-7C6B-41FE31BC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271;p18">
            <a:extLst>
              <a:ext uri="{FF2B5EF4-FFF2-40B4-BE49-F238E27FC236}">
                <a16:creationId xmlns:a16="http://schemas.microsoft.com/office/drawing/2014/main" id="{AC814E1F-D1A5-79BB-F365-DF78A5BFDB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373" y="1218101"/>
            <a:ext cx="11020542" cy="5365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5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3DD8-8CBA-5DB5-46EB-41EE2F2A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更版後端服務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49F3E5-A7ED-6B90-EDC3-872CD7C48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altLang="en-US" dirty="0"/>
              <a:t>確認</a:t>
            </a:r>
            <a:r>
              <a:rPr lang="en-US" altLang="zh-TW" dirty="0" err="1"/>
              <a:t>url</a:t>
            </a:r>
            <a:r>
              <a:rPr lang="en-US" altLang="zh-TW" dirty="0"/>
              <a:t> IP</a:t>
            </a:r>
            <a:r>
              <a:rPr lang="zh-TW" altLang="en-US" dirty="0"/>
              <a:t>是否正確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dirty="0"/>
              <a:t>(35.221.166.141)vs </a:t>
            </a:r>
            <a:r>
              <a:rPr lang="en-US" altLang="zh-TW" dirty="0" err="1"/>
              <a:t>vst</a:t>
            </a:r>
            <a:endParaRPr lang="en-US" altLang="zh-TW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dirty="0"/>
              <a:t>(35.194.154.31)dm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Google Shape;159;p2">
            <a:extLst>
              <a:ext uri="{FF2B5EF4-FFF2-40B4-BE49-F238E27FC236}">
                <a16:creationId xmlns:a16="http://schemas.microsoft.com/office/drawing/2014/main" id="{3E8131F5-51D9-388A-D24E-8F47EEB301EF}"/>
              </a:ext>
            </a:extLst>
          </p:cNvPr>
          <p:cNvSpPr txBox="1"/>
          <p:nvPr/>
        </p:nvSpPr>
        <p:spPr>
          <a:xfrm>
            <a:off x="547456" y="3429000"/>
            <a:ext cx="2508738" cy="646331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備註:此功能只能一人執行，無法同時跑執行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158;p2">
            <a:extLst>
              <a:ext uri="{FF2B5EF4-FFF2-40B4-BE49-F238E27FC236}">
                <a16:creationId xmlns:a16="http://schemas.microsoft.com/office/drawing/2014/main" id="{8E778002-B5A7-8521-B48C-4C7513C9BC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9" y="1065320"/>
            <a:ext cx="7764699" cy="532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007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64CC3-E0C2-3D3A-C3BB-8AEFFD22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8CB7FE-9507-461A-CD50-B6C53E4D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Google Shape;164;p3">
            <a:extLst>
              <a:ext uri="{FF2B5EF4-FFF2-40B4-BE49-F238E27FC236}">
                <a16:creationId xmlns:a16="http://schemas.microsoft.com/office/drawing/2014/main" id="{4245C2B4-3223-C6E3-2DCD-F8648D5D84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818" y="1795509"/>
            <a:ext cx="6984333" cy="383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84756-D9FA-21CC-3B23-BEE4FA8F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17" y="188466"/>
            <a:ext cx="4400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E3EEB-5300-3720-3698-A6F3F628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D0BAE7-C1D9-A36E-ED3A-3D2CCA250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170;p4">
            <a:extLst>
              <a:ext uri="{FF2B5EF4-FFF2-40B4-BE49-F238E27FC236}">
                <a16:creationId xmlns:a16="http://schemas.microsoft.com/office/drawing/2014/main" id="{58817A24-FD3F-9EE3-8A85-314482C3E9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685" y="682991"/>
            <a:ext cx="10772629" cy="5747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77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點擊兩下剛配置好的主機就可以</a:t>
            </a:r>
            <a:r>
              <a:rPr lang="en-US"/>
              <a:t>連線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802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" name="Google Shape;130;p3" descr="Google Shape;158;g134777e9c20_0_12"/>
          <p:cNvPicPr preferRelativeResize="0"/>
          <p:nvPr/>
        </p:nvPicPr>
        <p:blipFill rotWithShape="1">
          <a:blip r:embed="rId3">
            <a:alphaModFix/>
          </a:blip>
          <a:srcRect t="348" r="50690"/>
          <a:stretch/>
        </p:blipFill>
        <p:spPr>
          <a:xfrm>
            <a:off x="1189973" y="2422693"/>
            <a:ext cx="4358034" cy="37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Google Shape;159;g134777e9c20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130" y="3333703"/>
            <a:ext cx="3495676" cy="176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34A59-2AC9-F679-636A-6D51664D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8F716-EF31-6B7E-FC7C-713C4C602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175;p5">
            <a:extLst>
              <a:ext uri="{FF2B5EF4-FFF2-40B4-BE49-F238E27FC236}">
                <a16:creationId xmlns:a16="http://schemas.microsoft.com/office/drawing/2014/main" id="{0BB4D21D-05A5-C6CD-A05E-661CB7650A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504298"/>
            <a:ext cx="10962704" cy="5849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071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83153-7AE4-C072-277C-60020B39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無異常畫面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C1E4EB-3D8B-2F43-688C-A29BBDC34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181;p6">
            <a:extLst>
              <a:ext uri="{FF2B5EF4-FFF2-40B4-BE49-F238E27FC236}">
                <a16:creationId xmlns:a16="http://schemas.microsoft.com/office/drawing/2014/main" id="{157204B5-17DA-AFF3-081E-74FE0F85A1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0302" y="1342804"/>
            <a:ext cx="10451396" cy="5420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15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F4E59-87B1-1205-3106-6CAA8E16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若還有告警請執行檢查程序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AF33BB-6A32-7F9E-20D2-F4B5A5C38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187;p7">
            <a:extLst>
              <a:ext uri="{FF2B5EF4-FFF2-40B4-BE49-F238E27FC236}">
                <a16:creationId xmlns:a16="http://schemas.microsoft.com/office/drawing/2014/main" id="{3B897ADC-AA87-9CBF-1886-6B724D6772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504" y="1175153"/>
            <a:ext cx="11426992" cy="518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338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AB48D-A173-B8DD-FD5D-EAF91CED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更新完畢後還有告警執行檢查程序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4F1B7F-5B12-52E2-5368-A4DE08CA2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194;p8">
            <a:extLst>
              <a:ext uri="{FF2B5EF4-FFF2-40B4-BE49-F238E27FC236}">
                <a16:creationId xmlns:a16="http://schemas.microsoft.com/office/drawing/2014/main" id="{E647F0DC-D92C-CB8C-363A-919940FAAD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4602" y="1436914"/>
            <a:ext cx="4947671" cy="5165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87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8CDD3-FA91-0F9F-8AA6-D59530D2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還原前端版本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DC6FA3-22E7-7BB3-4648-8287E944C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F8D410-A674-44AB-B313-9EC2AFA2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53" y="937418"/>
            <a:ext cx="81915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685E7-6AD1-9A56-E325-3ECB60EA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</a:t>
            </a:r>
            <a:r>
              <a:rPr lang="zh-TW" altLang="en-US" dirty="0"/>
              <a:t>還原後端版本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E1DF35-EF9A-A6F3-4249-045DA3218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FB9528-C72A-BEC2-4BB2-727D0292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829" y="507830"/>
            <a:ext cx="4763286" cy="60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1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86D18-1EFB-30C0-9037-0B06AFE9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</a:t>
            </a:r>
            <a:r>
              <a:rPr lang="zh-TW" altLang="en-US" dirty="0"/>
              <a:t>服務檢查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B4F8AD-448D-1B51-BDEC-AB0DE00DB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010107-CDA4-15C5-C3BF-313F6A97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5" y="555194"/>
            <a:ext cx="3658079" cy="61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7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0671d1a58_0_0"/>
          <p:cNvSpPr txBox="1">
            <a:spLocks noGrp="1"/>
          </p:cNvSpPr>
          <p:nvPr>
            <p:ph type="title"/>
          </p:nvPr>
        </p:nvSpPr>
        <p:spPr>
          <a:xfrm>
            <a:off x="609600" y="274630"/>
            <a:ext cx="10972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TW" dirty="0"/>
              <a:t>9.</a:t>
            </a:r>
            <a:r>
              <a:rPr lang="zh-TW" altLang="en-US" dirty="0"/>
              <a:t>修改</a:t>
            </a:r>
            <a:r>
              <a:rPr lang="en-US" altLang="zh-TW" dirty="0" err="1"/>
              <a:t>pre_prod</a:t>
            </a:r>
            <a:r>
              <a:rPr lang="zh-TW" altLang="en-US" dirty="0"/>
              <a:t>前台網頁地區訪問限制白名單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dirty="0" err="1"/>
              <a:t>此為RD測試用站台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63" name="Google Shape;163;g170671d1a58_0_0"/>
          <p:cNvSpPr txBox="1">
            <a:spLocks noGrp="1"/>
          </p:cNvSpPr>
          <p:nvPr>
            <p:ph type="body" idx="1"/>
          </p:nvPr>
        </p:nvSpPr>
        <p:spPr>
          <a:xfrm>
            <a:off x="609600" y="1045275"/>
            <a:ext cx="10972800" cy="5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1.加白名單 v12yvb.com(vs) dm2569.com(dm) </a:t>
            </a:r>
            <a:r>
              <a:rPr lang="en-US" dirty="0" err="1"/>
              <a:t>需求格式與一般加白一樣，但會多了</a:t>
            </a:r>
            <a:r>
              <a:rPr lang="en-US" dirty="0"/>
              <a:t>[pre]</a:t>
            </a:r>
            <a:r>
              <a:rPr lang="en-US" dirty="0" err="1"/>
              <a:t>字眼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2.前端更新有多"pre-web"與”pre-h5”格式，請勿貼錯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測試機只有加白與前端，驗證請至v12yvb.com </a:t>
            </a:r>
            <a:r>
              <a:rPr lang="en-US" altLang="zh-TW" dirty="0"/>
              <a:t>dm2569.com </a:t>
            </a:r>
            <a:r>
              <a:rPr lang="en-US" dirty="0" err="1"/>
              <a:t>驗證hash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</a:t>
            </a:r>
            <a:endParaRPr dirty="0"/>
          </a:p>
        </p:txBody>
      </p:sp>
      <p:pic>
        <p:nvPicPr>
          <p:cNvPr id="166" name="Google Shape;166;g170671d1a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663" y="3390175"/>
            <a:ext cx="3209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11B237-DDA7-52C1-BB25-976EAC2B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7" y="2638810"/>
            <a:ext cx="4572000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CCC5A-8452-920A-D197-CD53E273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</a:t>
            </a:r>
            <a:r>
              <a:rPr lang="zh-TW" altLang="en-US" dirty="0"/>
              <a:t>修改</a:t>
            </a:r>
            <a:r>
              <a:rPr lang="en-US" altLang="zh-TW" dirty="0"/>
              <a:t>PROD</a:t>
            </a:r>
            <a:r>
              <a:rPr lang="zh-TW" altLang="en-US" dirty="0"/>
              <a:t>前台網頁</a:t>
            </a:r>
            <a:r>
              <a:rPr lang="en-US" altLang="zh-TW" dirty="0"/>
              <a:t>Allow User</a:t>
            </a:r>
            <a:r>
              <a:rPr lang="zh-TW" altLang="en-US" dirty="0"/>
              <a:t>白名單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117A54-26EC-1F2E-B005-25B15D377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Google Shape;240;g18b0459cc7f_0_0">
            <a:extLst>
              <a:ext uri="{FF2B5EF4-FFF2-40B4-BE49-F238E27FC236}">
                <a16:creationId xmlns:a16="http://schemas.microsoft.com/office/drawing/2014/main" id="{1FCE0FC2-98AC-B18C-DBCE-93A32A78EF36}"/>
              </a:ext>
            </a:extLst>
          </p:cNvPr>
          <p:cNvSpPr txBox="1"/>
          <p:nvPr/>
        </p:nvSpPr>
        <p:spPr>
          <a:xfrm>
            <a:off x="609600" y="1346362"/>
            <a:ext cx="4894800" cy="923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若用戶出現403 Forbidden 訊息，可以先到腳本操作選11先查詢該ip是否在黑名單中，若在黑名單中可在選10協助用戶將該ip開啟</a:t>
            </a:r>
            <a:endParaRPr sz="16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F22E15-FCB5-088D-7C80-93829D7C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39" y="2523600"/>
            <a:ext cx="4514850" cy="3638550"/>
          </a:xfrm>
          <a:prstGeom prst="rect">
            <a:avLst/>
          </a:prstGeom>
        </p:spPr>
      </p:pic>
      <p:pic>
        <p:nvPicPr>
          <p:cNvPr id="8" name="Google Shape;239;g18b0459cc7f_0_0">
            <a:extLst>
              <a:ext uri="{FF2B5EF4-FFF2-40B4-BE49-F238E27FC236}">
                <a16:creationId xmlns:a16="http://schemas.microsoft.com/office/drawing/2014/main" id="{18B4881E-4667-BE8D-1919-74535F226F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2128" y="1465996"/>
            <a:ext cx="2906300" cy="488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439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A987D-9A3E-D9BA-87BC-1F4BB0F1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11.</a:t>
            </a:r>
            <a:r>
              <a:rPr lang="zh-TW" altLang="en-US" dirty="0"/>
              <a:t>查詢</a:t>
            </a:r>
            <a:r>
              <a:rPr lang="en-US" altLang="zh-TW" dirty="0"/>
              <a:t>IP</a:t>
            </a:r>
            <a:r>
              <a:rPr lang="zh-TW" altLang="en-US" dirty="0"/>
              <a:t>黑名單列表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24EE2-FAC2-1F8D-E6E4-12AE977A1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D4DA9F-AE8E-1B7A-FBAB-7829E44C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56" y="1092524"/>
            <a:ext cx="4049229" cy="5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4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2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腳本功能:</a:t>
            </a:r>
            <a:endParaRPr/>
          </a:p>
        </p:txBody>
      </p:sp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479394" y="1384917"/>
            <a:ext cx="8794741" cy="529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1.添加白名單:</a:t>
            </a:r>
            <a:r>
              <a:rPr lang="en-US" dirty="0">
                <a:solidFill>
                  <a:srgbClr val="FF0000"/>
                </a:solidFill>
              </a:rPr>
              <a:t>協助各單位需求填加prod或sit環境金流白名單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2.清除nginx快取:</a:t>
            </a:r>
            <a:r>
              <a:rPr lang="en-US" dirty="0">
                <a:solidFill>
                  <a:srgbClr val="FF0000"/>
                </a:solidFill>
              </a:rPr>
              <a:t>網頁可能被快取住需要清除時執行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3.修改PROD前台網頁地區訪問限制白名單: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FF0000"/>
                </a:solidFill>
              </a:rPr>
              <a:t>各單位需要訪問前台權限時</a:t>
            </a:r>
            <a:endParaRPr lang="en-US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4.</a:t>
            </a:r>
            <a:r>
              <a:rPr lang="zh-TW" altLang="en-US" dirty="0">
                <a:solidFill>
                  <a:schemeClr val="tx1"/>
                </a:solidFill>
              </a:rPr>
              <a:t>更版前端服務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技術於更版群發出需求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5.</a:t>
            </a:r>
            <a:r>
              <a:rPr lang="zh-TW" altLang="en-US" dirty="0">
                <a:solidFill>
                  <a:schemeClr val="tx1"/>
                </a:solidFill>
              </a:rPr>
              <a:t>更版後端服務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技術於更版群發出需求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6.</a:t>
            </a:r>
            <a:r>
              <a:rPr lang="zh-TW" altLang="en-US" dirty="0">
                <a:solidFill>
                  <a:schemeClr val="tx1"/>
                </a:solidFill>
              </a:rPr>
              <a:t>還原前端版本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回滾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7.</a:t>
            </a:r>
            <a:r>
              <a:rPr lang="zh-TW" altLang="en-US" dirty="0">
                <a:solidFill>
                  <a:schemeClr val="tx1"/>
                </a:solidFill>
              </a:rPr>
              <a:t>還原後端版本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回滾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8.</a:t>
            </a:r>
            <a:r>
              <a:rPr lang="zh-TW" altLang="en-US" dirty="0">
                <a:solidFill>
                  <a:schemeClr val="tx1"/>
                </a:solidFill>
              </a:rPr>
              <a:t>服務檢查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9.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 err="1">
                <a:solidFill>
                  <a:schemeClr val="tx1"/>
                </a:solidFill>
              </a:rPr>
              <a:t>pre_prod</a:t>
            </a:r>
            <a:r>
              <a:rPr lang="zh-TW" altLang="en-US" dirty="0">
                <a:solidFill>
                  <a:schemeClr val="tx1"/>
                </a:solidFill>
              </a:rPr>
              <a:t>前台網頁地區訪問限制白名單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10.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>
                <a:solidFill>
                  <a:schemeClr val="tx1"/>
                </a:solidFill>
              </a:rPr>
              <a:t>PROD</a:t>
            </a:r>
            <a:r>
              <a:rPr lang="zh-TW" altLang="en-US" dirty="0">
                <a:solidFill>
                  <a:schemeClr val="tx1"/>
                </a:solidFill>
              </a:rPr>
              <a:t>前台網頁</a:t>
            </a:r>
            <a:r>
              <a:rPr lang="en-US" altLang="zh-TW" dirty="0">
                <a:solidFill>
                  <a:schemeClr val="tx1"/>
                </a:solidFill>
              </a:rPr>
              <a:t>Allow User</a:t>
            </a:r>
            <a:r>
              <a:rPr lang="zh-TW" altLang="en-US" dirty="0">
                <a:solidFill>
                  <a:schemeClr val="tx1"/>
                </a:solidFill>
              </a:rPr>
              <a:t>白名單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11.</a:t>
            </a:r>
            <a:r>
              <a:rPr lang="zh-TW" altLang="en-US" dirty="0">
                <a:solidFill>
                  <a:schemeClr val="tx1"/>
                </a:solidFill>
              </a:rPr>
              <a:t>查詢</a:t>
            </a:r>
            <a:r>
              <a:rPr lang="en-US" altLang="zh-TW" dirty="0">
                <a:solidFill>
                  <a:schemeClr val="tx1"/>
                </a:solidFill>
              </a:rPr>
              <a:t>IP</a:t>
            </a:r>
            <a:r>
              <a:rPr lang="zh-TW" altLang="en-US" dirty="0">
                <a:solidFill>
                  <a:schemeClr val="tx1"/>
                </a:solidFill>
              </a:rPr>
              <a:t>黑名單列表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12.</a:t>
            </a:r>
            <a:r>
              <a:rPr lang="zh-TW" altLang="en-US" dirty="0">
                <a:solidFill>
                  <a:schemeClr val="tx1"/>
                </a:solidFill>
              </a:rPr>
              <a:t>查看各服務目前版本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13.</a:t>
            </a:r>
            <a:r>
              <a:rPr lang="zh-TW" altLang="en-US" dirty="0">
                <a:solidFill>
                  <a:schemeClr val="tx1"/>
                </a:solidFill>
              </a:rPr>
              <a:t>添加或刪除</a:t>
            </a:r>
            <a:r>
              <a:rPr lang="en-US" altLang="zh-TW" dirty="0">
                <a:solidFill>
                  <a:schemeClr val="tx1"/>
                </a:solidFill>
              </a:rPr>
              <a:t>sit</a:t>
            </a:r>
            <a:r>
              <a:rPr lang="zh-TW" altLang="en-US" dirty="0">
                <a:solidFill>
                  <a:schemeClr val="tx1"/>
                </a:solidFill>
              </a:rPr>
              <a:t>前後台白名單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a.</a:t>
            </a:r>
            <a:r>
              <a:rPr lang="zh-TW" altLang="en-US" dirty="0">
                <a:solidFill>
                  <a:schemeClr val="tx1"/>
                </a:solidFill>
              </a:rPr>
              <a:t>備份</a:t>
            </a:r>
            <a:r>
              <a:rPr lang="en-US" dirty="0">
                <a:solidFill>
                  <a:schemeClr val="tx1"/>
                </a:solidFill>
              </a:rPr>
              <a:t>DB</a:t>
            </a:r>
            <a:r>
              <a:rPr lang="zh-TW" altLang="en-US" dirty="0">
                <a:solidFill>
                  <a:schemeClr val="tx1"/>
                </a:solidFill>
              </a:rPr>
              <a:t>及更新</a:t>
            </a:r>
            <a:r>
              <a:rPr lang="en-US" dirty="0" err="1">
                <a:solidFill>
                  <a:schemeClr val="tx1"/>
                </a:solidFill>
              </a:rPr>
              <a:t>sql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b.</a:t>
            </a:r>
            <a:r>
              <a:rPr lang="zh-TW" altLang="en-US" dirty="0">
                <a:solidFill>
                  <a:schemeClr val="tx1"/>
                </a:solidFill>
              </a:rPr>
              <a:t>延長</a:t>
            </a:r>
            <a:r>
              <a:rPr lang="en-US" altLang="zh-TW" dirty="0">
                <a:solidFill>
                  <a:schemeClr val="tx1"/>
                </a:solidFill>
              </a:rPr>
              <a:t>DB</a:t>
            </a:r>
            <a:r>
              <a:rPr lang="zh-TW" altLang="en-US" dirty="0">
                <a:solidFill>
                  <a:schemeClr val="tx1"/>
                </a:solidFill>
              </a:rPr>
              <a:t>帳號使用權限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c.</a:t>
            </a:r>
            <a:r>
              <a:rPr lang="zh-TW" altLang="en-US" dirty="0">
                <a:solidFill>
                  <a:schemeClr val="tx1"/>
                </a:solidFill>
              </a:rPr>
              <a:t>開啟系統帳號登入權限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d.</a:t>
            </a:r>
            <a:r>
              <a:rPr lang="zh-TW" altLang="en-US" dirty="0">
                <a:solidFill>
                  <a:schemeClr val="tx1"/>
                </a:solidFill>
              </a:rPr>
              <a:t>執行</a:t>
            </a:r>
            <a:r>
              <a:rPr lang="en-US" dirty="0" err="1">
                <a:solidFill>
                  <a:schemeClr val="tx1"/>
                </a:solidFill>
              </a:rPr>
              <a:t>redis</a:t>
            </a:r>
            <a:r>
              <a:rPr lang="zh-TW" altLang="en-US" dirty="0">
                <a:solidFill>
                  <a:schemeClr val="tx1"/>
                </a:solidFill>
              </a:rPr>
              <a:t>指令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40B293-419C-86DF-9703-58C0EF8B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27" y="2044176"/>
            <a:ext cx="428625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16E72-AFA4-B50C-2042-292C1280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12.</a:t>
            </a:r>
            <a:r>
              <a:rPr lang="zh-TW" altLang="en-US" dirty="0"/>
              <a:t>查看各服務目前版本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E71254-5E67-4316-F14E-0F93426A5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CEF455-F676-B228-A989-A32CA688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64" y="1074198"/>
            <a:ext cx="5368948" cy="56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7BFC0-AB07-0AAE-2244-756533A8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</a:t>
            </a:r>
            <a:r>
              <a:rPr lang="zh-TW" altLang="en-US" dirty="0"/>
              <a:t>添加或刪除</a:t>
            </a:r>
            <a:r>
              <a:rPr lang="en-US" altLang="zh-TW" dirty="0"/>
              <a:t>sit</a:t>
            </a:r>
            <a:r>
              <a:rPr lang="zh-TW" altLang="en-US" dirty="0"/>
              <a:t>前後台白名單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738E0B-57B9-1614-F6D8-C5AA5529A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359CD-8D5C-0EC9-7C10-C842F0B4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06" y="1015416"/>
            <a:ext cx="3246830" cy="5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5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8DC6C3-0211-4F08-3076-F4EBAA1C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</a:t>
            </a:r>
            <a:r>
              <a:rPr lang="zh-TW" altLang="en-US" dirty="0"/>
              <a:t>備份</a:t>
            </a:r>
            <a:r>
              <a:rPr lang="en-US" altLang="zh-TW" dirty="0"/>
              <a:t>DB</a:t>
            </a:r>
            <a:r>
              <a:rPr lang="zh-TW" altLang="en-US" dirty="0"/>
              <a:t>及更新</a:t>
            </a:r>
            <a:r>
              <a:rPr lang="en-US" altLang="zh-TW" dirty="0" err="1"/>
              <a:t>sql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6CAA3D-7E1F-ABFA-389B-67305B64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需求範例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ED8B94DF-A13E-FACB-8C0D-95DA3A949FCA}"/>
              </a:ext>
            </a:extLst>
          </p:cNvPr>
          <p:cNvGrpSpPr/>
          <p:nvPr/>
        </p:nvGrpSpPr>
        <p:grpSpPr>
          <a:xfrm>
            <a:off x="1207363" y="1109708"/>
            <a:ext cx="8548787" cy="5579616"/>
            <a:chOff x="-11937" y="0"/>
            <a:chExt cx="11055350" cy="687070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F3DFC4D8-BEFE-9AC3-FD8A-684DA8600E9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8460" y="0"/>
              <a:ext cx="8124444" cy="6857998"/>
            </a:xfrm>
            <a:prstGeom prst="rect">
              <a:avLst/>
            </a:prstGeom>
          </p:spPr>
        </p:pic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5FD4A774-4E98-091C-27EB-7FC6625BAC5A}"/>
                </a:ext>
              </a:extLst>
            </p:cNvPr>
            <p:cNvSpPr/>
            <p:nvPr/>
          </p:nvSpPr>
          <p:spPr>
            <a:xfrm>
              <a:off x="762" y="5116829"/>
              <a:ext cx="4070985" cy="1741170"/>
            </a:xfrm>
            <a:custGeom>
              <a:avLst/>
              <a:gdLst/>
              <a:ahLst/>
              <a:cxnLst/>
              <a:rect l="l" t="t" r="r" b="b"/>
              <a:pathLst>
                <a:path w="4070985" h="1741170">
                  <a:moveTo>
                    <a:pt x="3145536" y="0"/>
                  </a:moveTo>
                  <a:lnTo>
                    <a:pt x="3145536" y="462534"/>
                  </a:lnTo>
                  <a:lnTo>
                    <a:pt x="0" y="462534"/>
                  </a:lnTo>
                  <a:lnTo>
                    <a:pt x="0" y="1387602"/>
                  </a:lnTo>
                  <a:lnTo>
                    <a:pt x="3145536" y="1387602"/>
                  </a:lnTo>
                  <a:lnTo>
                    <a:pt x="3145536" y="1741166"/>
                  </a:lnTo>
                  <a:lnTo>
                    <a:pt x="3254505" y="1741166"/>
                  </a:lnTo>
                  <a:lnTo>
                    <a:pt x="4070604" y="925068"/>
                  </a:lnTo>
                  <a:lnTo>
                    <a:pt x="314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FBA54C2-735C-F9E4-895C-88049B199D7C}"/>
                </a:ext>
              </a:extLst>
            </p:cNvPr>
            <p:cNvSpPr/>
            <p:nvPr/>
          </p:nvSpPr>
          <p:spPr>
            <a:xfrm>
              <a:off x="762" y="5116829"/>
              <a:ext cx="4070985" cy="1741170"/>
            </a:xfrm>
            <a:custGeom>
              <a:avLst/>
              <a:gdLst/>
              <a:ahLst/>
              <a:cxnLst/>
              <a:rect l="l" t="t" r="r" b="b"/>
              <a:pathLst>
                <a:path w="4070985" h="1741170">
                  <a:moveTo>
                    <a:pt x="0" y="462534"/>
                  </a:moveTo>
                  <a:lnTo>
                    <a:pt x="3145536" y="462534"/>
                  </a:lnTo>
                  <a:lnTo>
                    <a:pt x="3145536" y="0"/>
                  </a:lnTo>
                  <a:lnTo>
                    <a:pt x="4070604" y="925068"/>
                  </a:lnTo>
                  <a:lnTo>
                    <a:pt x="3254505" y="1741166"/>
                  </a:lnTo>
                </a:path>
                <a:path w="4070985" h="1741170">
                  <a:moveTo>
                    <a:pt x="3145536" y="1741166"/>
                  </a:moveTo>
                  <a:lnTo>
                    <a:pt x="3145536" y="1387602"/>
                  </a:lnTo>
                  <a:lnTo>
                    <a:pt x="0" y="1387602"/>
                  </a:lnTo>
                  <a:lnTo>
                    <a:pt x="0" y="462534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172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D596E-EC4C-C706-4DE6-7F3335A4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CA705-3E3C-88AA-4521-81FDA28D4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197188B-AA36-5024-E10A-AB204A1E3229}"/>
              </a:ext>
            </a:extLst>
          </p:cNvPr>
          <p:cNvGrpSpPr/>
          <p:nvPr/>
        </p:nvGrpSpPr>
        <p:grpSpPr>
          <a:xfrm>
            <a:off x="1005129" y="1331635"/>
            <a:ext cx="9568180" cy="5076825"/>
            <a:chOff x="676655" y="1269491"/>
            <a:chExt cx="9568180" cy="507682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A060AB8-00EC-C0D0-4DF9-05696935CC8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269491"/>
              <a:ext cx="9567672" cy="5076444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8FD9307-4227-0002-FE6E-D33E4D91A589}"/>
                </a:ext>
              </a:extLst>
            </p:cNvPr>
            <p:cNvSpPr/>
            <p:nvPr/>
          </p:nvSpPr>
          <p:spPr>
            <a:xfrm>
              <a:off x="5061965" y="1931669"/>
              <a:ext cx="2752725" cy="1697989"/>
            </a:xfrm>
            <a:custGeom>
              <a:avLst/>
              <a:gdLst/>
              <a:ahLst/>
              <a:cxnLst/>
              <a:rect l="l" t="t" r="r" b="b"/>
              <a:pathLst>
                <a:path w="2752725" h="1697989">
                  <a:moveTo>
                    <a:pt x="848868" y="0"/>
                  </a:moveTo>
                  <a:lnTo>
                    <a:pt x="0" y="848867"/>
                  </a:lnTo>
                  <a:lnTo>
                    <a:pt x="848868" y="1697735"/>
                  </a:lnTo>
                  <a:lnTo>
                    <a:pt x="848868" y="1273302"/>
                  </a:lnTo>
                  <a:lnTo>
                    <a:pt x="2752343" y="1273302"/>
                  </a:lnTo>
                  <a:lnTo>
                    <a:pt x="2752343" y="424433"/>
                  </a:lnTo>
                  <a:lnTo>
                    <a:pt x="848868" y="424433"/>
                  </a:lnTo>
                  <a:lnTo>
                    <a:pt x="848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E34CB01-AA1C-CB2D-38C2-3EC73B187D8A}"/>
                </a:ext>
              </a:extLst>
            </p:cNvPr>
            <p:cNvSpPr/>
            <p:nvPr/>
          </p:nvSpPr>
          <p:spPr>
            <a:xfrm>
              <a:off x="5061965" y="1931669"/>
              <a:ext cx="2752725" cy="1697989"/>
            </a:xfrm>
            <a:custGeom>
              <a:avLst/>
              <a:gdLst/>
              <a:ahLst/>
              <a:cxnLst/>
              <a:rect l="l" t="t" r="r" b="b"/>
              <a:pathLst>
                <a:path w="2752725" h="1697989">
                  <a:moveTo>
                    <a:pt x="0" y="848867"/>
                  </a:moveTo>
                  <a:lnTo>
                    <a:pt x="848868" y="0"/>
                  </a:lnTo>
                  <a:lnTo>
                    <a:pt x="848868" y="424433"/>
                  </a:lnTo>
                  <a:lnTo>
                    <a:pt x="2752343" y="424433"/>
                  </a:lnTo>
                  <a:lnTo>
                    <a:pt x="2752343" y="1273302"/>
                  </a:lnTo>
                  <a:lnTo>
                    <a:pt x="848868" y="1273302"/>
                  </a:lnTo>
                  <a:lnTo>
                    <a:pt x="848868" y="1697735"/>
                  </a:lnTo>
                  <a:lnTo>
                    <a:pt x="0" y="84886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0261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50AC3-EF0F-F389-9012-477651AA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6F525D-64DB-C053-16CD-FABEE636E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2DE365-5903-E916-AE1C-0C1EB2B7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5" y="1600200"/>
            <a:ext cx="7719827" cy="49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DD3F5-7CAC-6B07-37DE-61EB5B88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738A62-3EB3-19A7-8A2A-989FCB3F8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A0463F2-B62C-4CB5-7E4F-FE515166B138}"/>
              </a:ext>
            </a:extLst>
          </p:cNvPr>
          <p:cNvGrpSpPr/>
          <p:nvPr/>
        </p:nvGrpSpPr>
        <p:grpSpPr>
          <a:xfrm>
            <a:off x="1864310" y="983930"/>
            <a:ext cx="7893755" cy="5568932"/>
            <a:chOff x="818388" y="210309"/>
            <a:chExt cx="9046210" cy="66281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A1204B3-645D-5C88-3A2B-5DE5C6C11E7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210309"/>
              <a:ext cx="9032747" cy="6627876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F2D4115-A304-5DA6-6AFA-90914DD08312}"/>
                </a:ext>
              </a:extLst>
            </p:cNvPr>
            <p:cNvSpPr/>
            <p:nvPr/>
          </p:nvSpPr>
          <p:spPr>
            <a:xfrm>
              <a:off x="7101078" y="817626"/>
              <a:ext cx="2750820" cy="1697989"/>
            </a:xfrm>
            <a:custGeom>
              <a:avLst/>
              <a:gdLst/>
              <a:ahLst/>
              <a:cxnLst/>
              <a:rect l="l" t="t" r="r" b="b"/>
              <a:pathLst>
                <a:path w="2750820" h="1697989">
                  <a:moveTo>
                    <a:pt x="848868" y="0"/>
                  </a:moveTo>
                  <a:lnTo>
                    <a:pt x="0" y="848868"/>
                  </a:lnTo>
                  <a:lnTo>
                    <a:pt x="848868" y="1697736"/>
                  </a:lnTo>
                  <a:lnTo>
                    <a:pt x="848868" y="1273302"/>
                  </a:lnTo>
                  <a:lnTo>
                    <a:pt x="2750820" y="1273302"/>
                  </a:lnTo>
                  <a:lnTo>
                    <a:pt x="2750820" y="424434"/>
                  </a:lnTo>
                  <a:lnTo>
                    <a:pt x="848868" y="424434"/>
                  </a:lnTo>
                  <a:lnTo>
                    <a:pt x="848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AA3B9FC-81F7-02EE-20A0-E39512C0F396}"/>
                </a:ext>
              </a:extLst>
            </p:cNvPr>
            <p:cNvSpPr/>
            <p:nvPr/>
          </p:nvSpPr>
          <p:spPr>
            <a:xfrm>
              <a:off x="7101078" y="817626"/>
              <a:ext cx="2750820" cy="1697989"/>
            </a:xfrm>
            <a:custGeom>
              <a:avLst/>
              <a:gdLst/>
              <a:ahLst/>
              <a:cxnLst/>
              <a:rect l="l" t="t" r="r" b="b"/>
              <a:pathLst>
                <a:path w="2750820" h="1697989">
                  <a:moveTo>
                    <a:pt x="0" y="848868"/>
                  </a:moveTo>
                  <a:lnTo>
                    <a:pt x="848868" y="0"/>
                  </a:lnTo>
                  <a:lnTo>
                    <a:pt x="848868" y="424434"/>
                  </a:lnTo>
                  <a:lnTo>
                    <a:pt x="2750820" y="424434"/>
                  </a:lnTo>
                  <a:lnTo>
                    <a:pt x="2750820" y="1273302"/>
                  </a:lnTo>
                  <a:lnTo>
                    <a:pt x="848868" y="1273302"/>
                  </a:lnTo>
                  <a:lnTo>
                    <a:pt x="848868" y="1697736"/>
                  </a:lnTo>
                  <a:lnTo>
                    <a:pt x="0" y="84886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6977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104F3-17B1-FBB5-E2DC-D9D3E602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3FE9DC-3985-7EAB-A0FF-10EF0A504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5CA67B8F-4645-1C5F-1D07-3DA867FC2D6B}"/>
              </a:ext>
            </a:extLst>
          </p:cNvPr>
          <p:cNvGrpSpPr/>
          <p:nvPr/>
        </p:nvGrpSpPr>
        <p:grpSpPr>
          <a:xfrm>
            <a:off x="870011" y="1225117"/>
            <a:ext cx="10095156" cy="5544105"/>
            <a:chOff x="0" y="403859"/>
            <a:chExt cx="11870690" cy="645414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BC7905E7-DF7C-A05B-2129-F07CBE25EEB5}"/>
                </a:ext>
              </a:extLst>
            </p:cNvPr>
            <p:cNvSpPr/>
            <p:nvPr/>
          </p:nvSpPr>
          <p:spPr>
            <a:xfrm>
              <a:off x="0" y="4012692"/>
              <a:ext cx="448309" cy="2845435"/>
            </a:xfrm>
            <a:custGeom>
              <a:avLst/>
              <a:gdLst/>
              <a:ahLst/>
              <a:cxnLst/>
              <a:rect l="l" t="t" r="r" b="b"/>
              <a:pathLst>
                <a:path w="448309" h="2845434">
                  <a:moveTo>
                    <a:pt x="0" y="0"/>
                  </a:moveTo>
                  <a:lnTo>
                    <a:pt x="0" y="2845307"/>
                  </a:lnTo>
                  <a:lnTo>
                    <a:pt x="448056" y="2845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B194D79-3D55-C843-9C58-19E307ADF19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563" y="403859"/>
              <a:ext cx="11548872" cy="605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58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6BE8C-59D5-8492-1FDA-ECCF6F52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情</a:t>
            </a:r>
            <a:r>
              <a:rPr lang="zh-TW" altLang="en-US" sz="3600" spc="-5" dirty="0"/>
              <a:t>境</a:t>
            </a:r>
            <a:r>
              <a:rPr lang="zh-TW" altLang="en-US" sz="3600" dirty="0"/>
              <a:t>一：一切順利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B802BF-27C0-D706-6D69-1CB259540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0660198-95D7-E3DC-7792-ADAF6BA520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945" y="1190183"/>
            <a:ext cx="11387327" cy="53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8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C5808-7D27-D94C-5B3E-9C105031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情</a:t>
            </a:r>
            <a:r>
              <a:rPr lang="zh-TW" altLang="en-US" sz="3600" spc="-5" dirty="0"/>
              <a:t>境</a:t>
            </a:r>
            <a:r>
              <a:rPr lang="zh-TW" altLang="en-US" sz="3600" dirty="0"/>
              <a:t>二：有多個</a:t>
            </a:r>
            <a:r>
              <a:rPr lang="zh-TW" altLang="en-US" sz="3600" spc="-705" dirty="0"/>
              <a:t> </a:t>
            </a:r>
            <a:r>
              <a:rPr lang="en-US" altLang="zh-TW" sz="3600" spc="-5" dirty="0">
                <a:latin typeface="Trebuchet MS"/>
                <a:cs typeface="Trebuchet MS"/>
              </a:rPr>
              <a:t>DELET</a:t>
            </a:r>
            <a:r>
              <a:rPr lang="en-US" altLang="zh-TW" sz="3600" dirty="0">
                <a:latin typeface="Trebuchet MS"/>
                <a:cs typeface="Trebuchet MS"/>
              </a:rPr>
              <a:t>E</a:t>
            </a:r>
            <a:r>
              <a:rPr lang="en-US" altLang="zh-TW" sz="3600" spc="5" dirty="0">
                <a:latin typeface="Trebuchet MS"/>
                <a:cs typeface="Trebuchet MS"/>
              </a:rPr>
              <a:t> </a:t>
            </a:r>
            <a:r>
              <a:rPr lang="zh-TW" altLang="en-US" sz="3600" dirty="0"/>
              <a:t>指令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6686A4-7333-ED8B-B006-ECF9FB0F1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6E82A47-016C-FEC4-FD29-7077BC058D29}"/>
              </a:ext>
            </a:extLst>
          </p:cNvPr>
          <p:cNvGrpSpPr/>
          <p:nvPr/>
        </p:nvGrpSpPr>
        <p:grpSpPr>
          <a:xfrm>
            <a:off x="1180730" y="1437005"/>
            <a:ext cx="7440295" cy="5584190"/>
            <a:chOff x="0" y="1274063"/>
            <a:chExt cx="7440295" cy="558419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E943524D-0125-A31F-3E7B-A91401E58F13}"/>
                </a:ext>
              </a:extLst>
            </p:cNvPr>
            <p:cNvSpPr/>
            <p:nvPr/>
          </p:nvSpPr>
          <p:spPr>
            <a:xfrm>
              <a:off x="0" y="4012691"/>
              <a:ext cx="448309" cy="2845435"/>
            </a:xfrm>
            <a:custGeom>
              <a:avLst/>
              <a:gdLst/>
              <a:ahLst/>
              <a:cxnLst/>
              <a:rect l="l" t="t" r="r" b="b"/>
              <a:pathLst>
                <a:path w="448309" h="2845434">
                  <a:moveTo>
                    <a:pt x="0" y="0"/>
                  </a:moveTo>
                  <a:lnTo>
                    <a:pt x="0" y="2845307"/>
                  </a:lnTo>
                  <a:lnTo>
                    <a:pt x="448056" y="2845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C3D162E1-A3B5-5307-08C7-34BB667020C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274063"/>
              <a:ext cx="6763511" cy="5149596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5C5706B-0683-D5C7-F2CC-2B8A3F084632}"/>
                </a:ext>
              </a:extLst>
            </p:cNvPr>
            <p:cNvSpPr/>
            <p:nvPr/>
          </p:nvSpPr>
          <p:spPr>
            <a:xfrm>
              <a:off x="419862" y="4839461"/>
              <a:ext cx="6901180" cy="1584960"/>
            </a:xfrm>
            <a:custGeom>
              <a:avLst/>
              <a:gdLst/>
              <a:ahLst/>
              <a:cxnLst/>
              <a:rect l="l" t="t" r="r" b="b"/>
              <a:pathLst>
                <a:path w="6901180" h="1584960">
                  <a:moveTo>
                    <a:pt x="0" y="1584960"/>
                  </a:moveTo>
                  <a:lnTo>
                    <a:pt x="6900672" y="1584960"/>
                  </a:lnTo>
                  <a:lnTo>
                    <a:pt x="6900672" y="0"/>
                  </a:lnTo>
                  <a:lnTo>
                    <a:pt x="0" y="0"/>
                  </a:lnTo>
                  <a:lnTo>
                    <a:pt x="0" y="158496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8872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00222-FB8B-94D2-F5B9-36BAAFB9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情</a:t>
            </a:r>
            <a:r>
              <a:rPr lang="zh-TW" altLang="en-US" sz="3600" spc="-5" dirty="0"/>
              <a:t>境</a:t>
            </a:r>
            <a:r>
              <a:rPr lang="zh-TW" altLang="en-US" sz="3600" dirty="0"/>
              <a:t>三：出現錯誤訊息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11C5C4-F2E1-330D-8FF4-32BB81513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1A6BBFB-6EBE-E438-DDDC-246DD32DA25B}"/>
              </a:ext>
            </a:extLst>
          </p:cNvPr>
          <p:cNvGrpSpPr/>
          <p:nvPr/>
        </p:nvGrpSpPr>
        <p:grpSpPr>
          <a:xfrm>
            <a:off x="-213064" y="1358268"/>
            <a:ext cx="11364595" cy="5588635"/>
            <a:chOff x="0" y="1269491"/>
            <a:chExt cx="11364595" cy="558863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DB409252-A474-2F38-31AA-93DB8519AA47}"/>
                </a:ext>
              </a:extLst>
            </p:cNvPr>
            <p:cNvSpPr/>
            <p:nvPr/>
          </p:nvSpPr>
          <p:spPr>
            <a:xfrm>
              <a:off x="0" y="4012691"/>
              <a:ext cx="448309" cy="2845435"/>
            </a:xfrm>
            <a:custGeom>
              <a:avLst/>
              <a:gdLst/>
              <a:ahLst/>
              <a:cxnLst/>
              <a:rect l="l" t="t" r="r" b="b"/>
              <a:pathLst>
                <a:path w="448309" h="2845434">
                  <a:moveTo>
                    <a:pt x="0" y="0"/>
                  </a:moveTo>
                  <a:lnTo>
                    <a:pt x="0" y="2845307"/>
                  </a:lnTo>
                  <a:lnTo>
                    <a:pt x="448056" y="2845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0D6D2EC3-8703-9E0B-2E6F-E03D19F4420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269491"/>
              <a:ext cx="10687812" cy="4940808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3F01B45-53E1-F441-732E-490EC3FFBE8A}"/>
                </a:ext>
              </a:extLst>
            </p:cNvPr>
            <p:cNvSpPr/>
            <p:nvPr/>
          </p:nvSpPr>
          <p:spPr>
            <a:xfrm>
              <a:off x="436626" y="4716018"/>
              <a:ext cx="3842385" cy="792480"/>
            </a:xfrm>
            <a:custGeom>
              <a:avLst/>
              <a:gdLst/>
              <a:ahLst/>
              <a:cxnLst/>
              <a:rect l="l" t="t" r="r" b="b"/>
              <a:pathLst>
                <a:path w="3842385" h="792479">
                  <a:moveTo>
                    <a:pt x="0" y="792479"/>
                  </a:moveTo>
                  <a:lnTo>
                    <a:pt x="3842004" y="792479"/>
                  </a:lnTo>
                  <a:lnTo>
                    <a:pt x="3842004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121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1.添加白名單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body" idx="1"/>
          </p:nvPr>
        </p:nvSpPr>
        <p:spPr>
          <a:xfrm>
            <a:off x="677333" y="1362268"/>
            <a:ext cx="5164602" cy="467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選擇添加環境</a:t>
            </a:r>
            <a:endParaRPr/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1458" lvl="0" indent="-16001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輸入單位名稱及要添加的ip，如有多個ip則中間用空白區格如→(8.8.8.8 114.114.114.114)</a:t>
            </a:r>
            <a:endParaRPr/>
          </a:p>
        </p:txBody>
      </p:sp>
      <p:pic>
        <p:nvPicPr>
          <p:cNvPr id="180" name="Google Shape;180;p5" descr="Google Shape;1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1236" y="1270000"/>
            <a:ext cx="363855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 descr="Google Shape;17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153" y="306754"/>
            <a:ext cx="5917057" cy="492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9AEC1-AF45-4C0F-338B-A846D8E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4A3563-AFEB-4156-8E26-A7A111F02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2740" indent="-320040">
              <a:lnSpc>
                <a:spcPct val="100000"/>
              </a:lnSpc>
              <a:spcBef>
                <a:spcPts val="109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en-US" altLang="zh-TW" sz="1800" b="1" dirty="0">
                <a:solidFill>
                  <a:srgbClr val="3E3E3E"/>
                </a:solidFill>
                <a:latin typeface="Trebuchet MS"/>
                <a:cs typeface="Trebuchet MS"/>
              </a:rPr>
              <a:t>VS</a:t>
            </a:r>
            <a:r>
              <a:rPr lang="zh-TW" altLang="en-US" sz="1800" b="1" spc="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與</a:t>
            </a:r>
            <a:r>
              <a:rPr lang="zh-TW" altLang="en-US" sz="1800" spc="-360" dirty="0">
                <a:solidFill>
                  <a:srgbClr val="3E3E3E"/>
                </a:solidFill>
                <a:latin typeface="MS Gothic"/>
                <a:cs typeface="MS Gothic"/>
              </a:rPr>
              <a:t> </a:t>
            </a:r>
            <a:r>
              <a:rPr lang="en-US" altLang="zh-TW" sz="1800" b="1" spc="-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lang="en-US" altLang="zh-TW" sz="1800" b="1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lang="zh-TW" altLang="en-US" sz="1800" b="1" spc="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要從各自的地方登入</a:t>
            </a:r>
            <a:r>
              <a:rPr lang="zh-TW" altLang="en-US" sz="1800" spc="15" dirty="0">
                <a:solidFill>
                  <a:srgbClr val="3E3E3E"/>
                </a:solidFill>
                <a:latin typeface="MS Gothic"/>
                <a:cs typeface="MS Gothic"/>
              </a:rPr>
              <a:t>操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作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5" dirty="0">
                <a:solidFill>
                  <a:srgbClr val="3E3E3E"/>
                </a:solidFill>
                <a:latin typeface="MS Gothic"/>
                <a:cs typeface="MS Gothic"/>
              </a:rPr>
              <a:t>若備份後等待太久未執行下一</a:t>
            </a: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步</a:t>
            </a:r>
            <a:r>
              <a:rPr lang="en-US" altLang="zh-TW" sz="1800" b="1" spc="-5" dirty="0">
                <a:solidFill>
                  <a:srgbClr val="3E3E3E"/>
                </a:solidFill>
                <a:latin typeface="Trebuchet MS"/>
                <a:cs typeface="Trebuchet MS"/>
              </a:rPr>
              <a:t>(</a:t>
            </a:r>
            <a:r>
              <a:rPr lang="zh-TW" altLang="en-US" sz="1800" spc="5" dirty="0">
                <a:solidFill>
                  <a:srgbClr val="3E3E3E"/>
                </a:solidFill>
                <a:latin typeface="MS Gothic"/>
                <a:cs typeface="MS Gothic"/>
              </a:rPr>
              <a:t>上傳檔</a:t>
            </a: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案</a:t>
            </a:r>
            <a:r>
              <a:rPr lang="en-US" altLang="zh-TW" sz="1800" b="1" spc="-5" dirty="0">
                <a:solidFill>
                  <a:srgbClr val="3E3E3E"/>
                </a:solidFill>
                <a:latin typeface="Trebuchet MS"/>
                <a:cs typeface="Trebuchet MS"/>
              </a:rPr>
              <a:t>)</a:t>
            </a:r>
            <a:r>
              <a:rPr lang="zh-TW" altLang="en-US" sz="1800" spc="5" dirty="0">
                <a:solidFill>
                  <a:srgbClr val="3E3E3E"/>
                </a:solidFill>
                <a:latin typeface="MS Gothic"/>
                <a:cs typeface="MS Gothic"/>
              </a:rPr>
              <a:t>，會直接失敗。請再重來一次～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大部分的操作不會發生錯誤，極有可能是檔</a:t>
            </a:r>
            <a:r>
              <a:rPr lang="zh-TW" altLang="en-US" sz="1800" spc="15" dirty="0">
                <a:solidFill>
                  <a:srgbClr val="3E3E3E"/>
                </a:solidFill>
                <a:latin typeface="MS Gothic"/>
                <a:cs typeface="MS Gothic"/>
              </a:rPr>
              <a:t>案</a:t>
            </a:r>
            <a:r>
              <a:rPr lang="zh-TW" altLang="en-US" sz="1800" b="1" dirty="0">
                <a:solidFill>
                  <a:srgbClr val="3E3E3E"/>
                </a:solidFill>
                <a:latin typeface="Malgun Gothic"/>
                <a:cs typeface="Malgun Gothic"/>
              </a:rPr>
              <a:t>內容有寫錯才導致錯誤</a:t>
            </a:r>
            <a:endParaRPr lang="zh-TW" altLang="en-US" sz="1800" dirty="0">
              <a:latin typeface="Malgun Gothic"/>
              <a:cs typeface="Malgun Gothic"/>
            </a:endParaRPr>
          </a:p>
          <a:p>
            <a:pPr marL="332740" indent="-32004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另一種錯誤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是</a:t>
            </a:r>
            <a:r>
              <a:rPr lang="zh-TW" altLang="en-US" sz="1800" spc="-350" dirty="0">
                <a:solidFill>
                  <a:srgbClr val="3E3E3E"/>
                </a:solidFill>
                <a:latin typeface="MS Gothic"/>
                <a:cs typeface="MS Gothic"/>
              </a:rPr>
              <a:t> </a:t>
            </a:r>
            <a:r>
              <a:rPr lang="en-US" altLang="zh-TW" sz="1800" b="1" dirty="0">
                <a:solidFill>
                  <a:srgbClr val="3E3E3E"/>
                </a:solidFill>
                <a:latin typeface="Trebuchet MS"/>
                <a:cs typeface="Trebuchet MS"/>
              </a:rPr>
              <a:t>UPDATE</a:t>
            </a:r>
            <a:r>
              <a:rPr lang="zh-TW" altLang="en-US" sz="1800" b="1" spc="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指令執行成功卻沒有如期完成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10" dirty="0">
                <a:solidFill>
                  <a:srgbClr val="3E3E3E"/>
                </a:solidFill>
                <a:latin typeface="MS Gothic"/>
                <a:cs typeface="MS Gothic"/>
              </a:rPr>
              <a:t>如果執行後有錯誤，請直接把錯誤訊息如實貼給需求人員看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5" dirty="0">
                <a:solidFill>
                  <a:srgbClr val="3E3E3E"/>
                </a:solidFill>
                <a:latin typeface="MS Gothic"/>
                <a:cs typeface="MS Gothic"/>
              </a:rPr>
              <a:t>結束後要填寫紀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錄</a:t>
            </a:r>
            <a:endParaRPr lang="zh-TW" altLang="en-US" sz="1800" dirty="0">
              <a:latin typeface="MS Gothic"/>
              <a:cs typeface="MS Gothic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521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65F02-B8DF-FBF5-3827-BB8D831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</a:t>
            </a:r>
            <a:r>
              <a:rPr lang="zh-TW" altLang="en-US" dirty="0"/>
              <a:t>延長</a:t>
            </a:r>
            <a:r>
              <a:rPr lang="en-US" altLang="zh-TW" dirty="0"/>
              <a:t>DB</a:t>
            </a:r>
            <a:r>
              <a:rPr lang="zh-TW" altLang="en-US" dirty="0"/>
              <a:t>帳號使用權限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271927-C46A-1A02-2BCA-6E4E81373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需求範例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040925D-2BE9-3D20-26AC-E3402B0585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150" y="2281990"/>
            <a:ext cx="8596884" cy="44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F8A7C-C382-9B82-9579-9B21C291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E5BD73-C766-FF53-6675-4D5094E8A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E5BE5-1866-EF4A-08BD-1E8A63EA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43" y="1358561"/>
            <a:ext cx="4162425" cy="3714750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DB28E210-D746-3C9A-092C-A5A39E564EFE}"/>
              </a:ext>
            </a:extLst>
          </p:cNvPr>
          <p:cNvGrpSpPr/>
          <p:nvPr/>
        </p:nvGrpSpPr>
        <p:grpSpPr>
          <a:xfrm>
            <a:off x="5751873" y="1775535"/>
            <a:ext cx="5450521" cy="3910607"/>
            <a:chOff x="676655" y="1755901"/>
            <a:chExt cx="7531734" cy="4796155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273A3682-838C-3991-2431-1844D7D4DD9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55" y="1930907"/>
              <a:ext cx="7517892" cy="4620768"/>
            </a:xfrm>
            <a:prstGeom prst="rect">
              <a:avLst/>
            </a:prstGeom>
          </p:spPr>
        </p:pic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18586705-5653-8CC2-8AF3-C0A146E24E98}"/>
                </a:ext>
              </a:extLst>
            </p:cNvPr>
            <p:cNvSpPr/>
            <p:nvPr/>
          </p:nvSpPr>
          <p:spPr>
            <a:xfrm>
              <a:off x="6096761" y="1768601"/>
              <a:ext cx="2098675" cy="835660"/>
            </a:xfrm>
            <a:custGeom>
              <a:avLst/>
              <a:gdLst/>
              <a:ahLst/>
              <a:cxnLst/>
              <a:rect l="l" t="t" r="r" b="b"/>
              <a:pathLst>
                <a:path w="2098675" h="835660">
                  <a:moveTo>
                    <a:pt x="0" y="835151"/>
                  </a:moveTo>
                  <a:lnTo>
                    <a:pt x="2098547" y="835151"/>
                  </a:lnTo>
                  <a:lnTo>
                    <a:pt x="2098547" y="0"/>
                  </a:lnTo>
                  <a:lnTo>
                    <a:pt x="0" y="0"/>
                  </a:lnTo>
                  <a:lnTo>
                    <a:pt x="0" y="83515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000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64CA6-59CE-D0D6-70CA-314E3B4A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8008B2-13AE-BD0F-2081-B3F5A645D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2740" indent="-320040">
              <a:lnSpc>
                <a:spcPct val="100000"/>
              </a:lnSpc>
              <a:spcBef>
                <a:spcPts val="109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en-US" altLang="zh-TW" sz="1800" spc="-5" dirty="0">
                <a:solidFill>
                  <a:srgbClr val="3E3E3E"/>
                </a:solidFill>
                <a:latin typeface="Trebuchet MS"/>
                <a:cs typeface="Trebuchet MS"/>
              </a:rPr>
              <a:t>V</a:t>
            </a:r>
            <a:r>
              <a:rPr lang="en-US" altLang="zh-TW" sz="180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lang="zh-TW" altLang="en-US" sz="1800" spc="-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與</a:t>
            </a:r>
            <a:r>
              <a:rPr lang="zh-TW" altLang="en-US" sz="1800" spc="-360" dirty="0">
                <a:solidFill>
                  <a:srgbClr val="3E3E3E"/>
                </a:solidFill>
                <a:latin typeface="MS Gothic"/>
                <a:cs typeface="MS Gothic"/>
              </a:rPr>
              <a:t> </a:t>
            </a:r>
            <a:r>
              <a:rPr lang="en-US" altLang="zh-TW" sz="1800" spc="-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lang="en-US" altLang="zh-TW" sz="180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lang="zh-TW" altLang="en-US" sz="1800" spc="-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要從各自的地方登入操作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-5" dirty="0">
                <a:solidFill>
                  <a:srgbClr val="3E3E3E"/>
                </a:solidFill>
                <a:latin typeface="MS Gothic"/>
                <a:cs typeface="MS Gothic"/>
              </a:rPr>
              <a:t>每次延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長</a:t>
            </a:r>
            <a:r>
              <a:rPr lang="zh-TW" altLang="en-US" sz="1800" spc="-365" dirty="0">
                <a:solidFill>
                  <a:srgbClr val="3E3E3E"/>
                </a:solidFill>
                <a:latin typeface="MS Gothic"/>
                <a:cs typeface="MS Gothic"/>
              </a:rPr>
              <a:t> </a:t>
            </a:r>
            <a:r>
              <a:rPr lang="en-US" altLang="zh-TW" sz="1800" dirty="0">
                <a:solidFill>
                  <a:srgbClr val="3E3E3E"/>
                </a:solidFill>
                <a:latin typeface="Trebuchet MS"/>
                <a:cs typeface="Trebuchet MS"/>
              </a:rPr>
              <a:t>30 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天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一次輸入一個帳號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系統會</a:t>
            </a:r>
            <a:r>
              <a:rPr lang="zh-TW" altLang="en-US" sz="1800" spc="-5" dirty="0">
                <a:solidFill>
                  <a:srgbClr val="3E3E3E"/>
                </a:solidFill>
                <a:latin typeface="MS Gothic"/>
                <a:cs typeface="MS Gothic"/>
              </a:rPr>
              <a:t>檢</a:t>
            </a:r>
            <a:r>
              <a:rPr lang="zh-TW" altLang="en-US" sz="1800" dirty="0">
                <a:solidFill>
                  <a:srgbClr val="3E3E3E"/>
                </a:solidFill>
                <a:latin typeface="Microsoft YaHei"/>
                <a:cs typeface="Microsoft YaHei"/>
              </a:rPr>
              <a:t>查是否存在該會員，名稱正確才會執行</a:t>
            </a:r>
            <a:endParaRPr lang="zh-TW" altLang="en-US" sz="1800" dirty="0">
              <a:latin typeface="Microsoft YaHei"/>
              <a:cs typeface="Microsoft YaHei"/>
            </a:endParaRPr>
          </a:p>
          <a:p>
            <a:pPr marL="332740" indent="-32004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執行完成後，請通知需求人員重新登入</a:t>
            </a:r>
            <a:endParaRPr lang="zh-TW" altLang="en-US" sz="1800" dirty="0">
              <a:latin typeface="MS Gothic"/>
              <a:cs typeface="MS Gothic"/>
            </a:endParaRPr>
          </a:p>
          <a:p>
            <a:pPr marL="332740" indent="-320040">
              <a:lnSpc>
                <a:spcPct val="100000"/>
              </a:lnSpc>
              <a:spcBef>
                <a:spcPts val="985"/>
              </a:spcBef>
              <a:buClr>
                <a:srgbClr val="90C225"/>
              </a:buClr>
              <a:buSzPct val="77777"/>
              <a:buFont typeface="Tahoma"/>
              <a:buChar char="►"/>
              <a:tabLst>
                <a:tab pos="332105" algn="l"/>
                <a:tab pos="332740" algn="l"/>
              </a:tabLst>
            </a:pPr>
            <a:r>
              <a:rPr lang="zh-TW" altLang="en-US" sz="1800" spc="-5" dirty="0">
                <a:solidFill>
                  <a:srgbClr val="3E3E3E"/>
                </a:solidFill>
                <a:latin typeface="MS Gothic"/>
                <a:cs typeface="MS Gothic"/>
              </a:rPr>
              <a:t>紀錄項目：</a:t>
            </a:r>
            <a:r>
              <a:rPr lang="en-US" altLang="zh-TW" sz="1800" spc="-5" dirty="0">
                <a:solidFill>
                  <a:srgbClr val="3E3E3E"/>
                </a:solidFill>
                <a:latin typeface="Trebuchet MS"/>
                <a:cs typeface="Trebuchet MS"/>
              </a:rPr>
              <a:t>(</a:t>
            </a:r>
            <a:r>
              <a:rPr lang="zh-TW" altLang="en-US" sz="1800" spc="-5" dirty="0">
                <a:solidFill>
                  <a:srgbClr val="3E3E3E"/>
                </a:solidFill>
                <a:latin typeface="Microsoft YaHei"/>
                <a:cs typeface="Microsoft YaHei"/>
              </a:rPr>
              <a:t>產品</a:t>
            </a:r>
            <a:r>
              <a:rPr lang="en-US" altLang="zh-TW" sz="1800" spc="-5" dirty="0">
                <a:solidFill>
                  <a:srgbClr val="3E3E3E"/>
                </a:solidFill>
                <a:latin typeface="Trebuchet MS"/>
                <a:cs typeface="Trebuchet MS"/>
              </a:rPr>
              <a:t>)</a:t>
            </a:r>
            <a:r>
              <a:rPr lang="zh-TW" altLang="en-US" sz="1800" dirty="0">
                <a:solidFill>
                  <a:srgbClr val="3E3E3E"/>
                </a:solidFill>
                <a:latin typeface="MS Gothic"/>
                <a:cs typeface="MS Gothic"/>
              </a:rPr>
              <a:t>、提出日期、提出人員</a:t>
            </a:r>
            <a:r>
              <a:rPr lang="zh-TW" altLang="en-US" sz="1800" spc="-25" dirty="0">
                <a:solidFill>
                  <a:srgbClr val="3E3E3E"/>
                </a:solidFill>
                <a:latin typeface="MS Gothic"/>
                <a:cs typeface="MS Gothic"/>
              </a:rPr>
              <a:t>、</a:t>
            </a:r>
            <a:r>
              <a:rPr lang="en-US" altLang="zh-TW" sz="1800" dirty="0" err="1">
                <a:solidFill>
                  <a:srgbClr val="3E3E3E"/>
                </a:solidFill>
                <a:latin typeface="Trebuchet MS"/>
                <a:cs typeface="Trebuchet MS"/>
              </a:rPr>
              <a:t>db</a:t>
            </a:r>
            <a:r>
              <a:rPr lang="zh-TW" altLang="en-US" sz="18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lang="zh-TW" altLang="en-US" sz="1800" spc="-5" dirty="0">
                <a:solidFill>
                  <a:srgbClr val="3E3E3E"/>
                </a:solidFill>
                <a:latin typeface="MS Gothic"/>
                <a:cs typeface="MS Gothic"/>
              </a:rPr>
              <a:t>帳號、延展後到期日、執行人員</a:t>
            </a:r>
            <a:endParaRPr lang="zh-TW" altLang="en-US" sz="1800" dirty="0">
              <a:latin typeface="MS Gothic"/>
              <a:cs typeface="MS Gothic"/>
            </a:endParaRPr>
          </a:p>
          <a:p>
            <a:endParaRPr lang="zh-TW" alt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1E3609BD-E5BC-D871-2743-14561E15F6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719259"/>
            <a:ext cx="10176768" cy="10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7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2FAAA-3A98-F301-D2CF-A6B20FE8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c.</a:t>
            </a:r>
            <a:r>
              <a:rPr lang="zh-TW" altLang="en-US" dirty="0"/>
              <a:t>開啟系統帳號登入權限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5E8066-9F42-B6CE-786F-2001A7113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FDAC57-C6E5-5022-2093-AC2AC3E7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62" y="1339788"/>
            <a:ext cx="3438880" cy="5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4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B086A-528B-A8A6-4EE3-7226ACD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6CDC22-E0C0-A5E5-BFA4-C51D15A1E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需求範例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技術需於群組內依照格式提出需求</a:t>
            </a:r>
            <a:endParaRPr lang="en-US" altLang="zh-TW" dirty="0"/>
          </a:p>
          <a:p>
            <a:pPr marL="114300" indent="0">
              <a:buNone/>
            </a:pPr>
            <a:r>
              <a:rPr lang="zh-TW" altLang="en-US" dirty="0"/>
              <a:t>待二線同意後開啟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5FFF58-B9B0-F768-3278-E7135A75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25" y="754063"/>
            <a:ext cx="65341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62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5F8DF-F41C-0896-2A45-78F787DA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</a:t>
            </a:r>
            <a:r>
              <a:rPr lang="zh-TW" altLang="en-US" dirty="0"/>
              <a:t>執行</a:t>
            </a:r>
            <a:r>
              <a:rPr lang="en-US" altLang="zh-TW" dirty="0" err="1"/>
              <a:t>redis</a:t>
            </a:r>
            <a:r>
              <a:rPr lang="zh-TW" altLang="en-US" dirty="0"/>
              <a:t>指令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922D8-A052-E7A4-8851-94453772A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129AB8-6D17-B887-6A9E-62AB7057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62" y="1181100"/>
            <a:ext cx="3784476" cy="52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3037-C435-58A3-AAA0-632B57DA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成功畫面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8958A-55B8-FBEF-A326-C9B7740D5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4AAA-069C-B463-A891-9542C47B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53636"/>
            <a:ext cx="6174658" cy="61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6EDE-C88F-2E14-8F15-B6E673F7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失敗畫面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97875-0859-BB38-8D37-1D9C584DB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8943B-C097-DFAA-2007-86F04196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616" y="647700"/>
            <a:ext cx="74390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60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62a8b156f_0_0"/>
          <p:cNvSpPr txBox="1">
            <a:spLocks noGrp="1"/>
          </p:cNvSpPr>
          <p:nvPr>
            <p:ph type="body" idx="1"/>
          </p:nvPr>
        </p:nvSpPr>
        <p:spPr>
          <a:xfrm>
            <a:off x="753825" y="688350"/>
            <a:ext cx="49824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若於SSH連線中"不小心"按到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ctrl+ C 則連線會中斷，連線中斷後只要再重新連線重新操作即可</a:t>
            </a:r>
            <a:endParaRPr/>
          </a:p>
        </p:txBody>
      </p:sp>
      <p:pic>
        <p:nvPicPr>
          <p:cNvPr id="227" name="Google Shape;227;g1462a8b156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2850" y="186950"/>
            <a:ext cx="4688850" cy="54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462a8b156f_0_0"/>
          <p:cNvSpPr txBox="1">
            <a:spLocks noGrp="1"/>
          </p:cNvSpPr>
          <p:nvPr>
            <p:ph type="body" idx="1"/>
          </p:nvPr>
        </p:nvSpPr>
        <p:spPr>
          <a:xfrm>
            <a:off x="753825" y="2081900"/>
            <a:ext cx="4982400" cy="4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目前OP人員操作權限: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添加 prod sit 金流白名單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添加 prod 後台白名單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清除前台快取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prod 前台地區訪問限制白名單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請特別注意加白產品類別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若加錯請直接告知廠商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VS: Paddy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DM:Luke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body" idx="1"/>
          </p:nvPr>
        </p:nvSpPr>
        <p:spPr>
          <a:xfrm>
            <a:off x="366941" y="221021"/>
            <a:ext cx="8596670" cy="388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如表裡沒有該單位組別則直接按Enter</a:t>
            </a:r>
            <a:r>
              <a:rPr lang="en-US">
                <a:solidFill>
                  <a:srgbClr val="FF0000"/>
                </a:solidFill>
              </a:rPr>
              <a:t>(後面可新增)</a:t>
            </a: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輸入要添加的ip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輸入該ip是哪個單位名稱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看到添加白名單成功表示已經完成，可以請對方驗證</a:t>
            </a:r>
            <a:endParaRPr/>
          </a:p>
        </p:txBody>
      </p:sp>
      <p:pic>
        <p:nvPicPr>
          <p:cNvPr id="187" name="Google Shape;187;p6" descr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6602" y="179831"/>
            <a:ext cx="5990169" cy="491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989134" y="5466900"/>
            <a:ext cx="5346701" cy="8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2514"/>
              </a:buClr>
              <a:buSzPts val="2100"/>
              <a:buFont typeface="DFKai-SB"/>
              <a:buNone/>
            </a:pPr>
            <a:r>
              <a:rPr lang="en-US" sz="2100" b="0" i="0" u="none" strike="noStrike" cap="none">
                <a:solidFill>
                  <a:srgbClr val="9C2514"/>
                </a:solidFill>
                <a:latin typeface="DFKai-SB"/>
                <a:ea typeface="DFKai-SB"/>
                <a:cs typeface="DFKai-SB"/>
                <a:sym typeface="DFKai-SB"/>
              </a:rPr>
              <a:t>特別注意：在添加單位名時，注意簡體繁體。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2514"/>
              </a:buClr>
              <a:buSzPts val="2100"/>
              <a:buFont typeface="DFKai-SB"/>
              <a:buNone/>
            </a:pPr>
            <a:r>
              <a:rPr lang="en-US" sz="2100" b="0" i="0" u="none" strike="noStrike" cap="none">
                <a:solidFill>
                  <a:srgbClr val="9C2514"/>
                </a:solidFill>
                <a:latin typeface="DFKai-SB"/>
                <a:ea typeface="DFKai-SB"/>
                <a:cs typeface="DFKai-SB"/>
                <a:sym typeface="DFKai-SB"/>
              </a:rPr>
              <a:t>若上面已有單位(簡體)時，先使用複製貼上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2514"/>
              </a:buClr>
              <a:buSzPts val="2100"/>
              <a:buFont typeface="DFKai-SB"/>
              <a:buNone/>
            </a:pPr>
            <a:r>
              <a:rPr lang="en-US" sz="2100" b="0" i="0" u="none" strike="noStrike" cap="none">
                <a:solidFill>
                  <a:srgbClr val="9C2514"/>
                </a:solidFill>
                <a:latin typeface="DFKai-SB"/>
                <a:ea typeface="DFKai-SB"/>
                <a:cs typeface="DFKai-SB"/>
                <a:sym typeface="DFKai-SB"/>
              </a:rPr>
              <a:t>若使用繁體添加，會多一個新的單位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74ea24de9_1_0"/>
          <p:cNvSpPr txBox="1">
            <a:spLocks noGrp="1"/>
          </p:cNvSpPr>
          <p:nvPr>
            <p:ph type="body" idx="1"/>
          </p:nvPr>
        </p:nvSpPr>
        <p:spPr>
          <a:xfrm>
            <a:off x="677325" y="577879"/>
            <a:ext cx="8596800" cy="54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☆ 目前範圍 : "后台綁白"、"正式前台綁白"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※正式前台綁白，(注意標題"正式")，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看到這個時，加白則選4(修改prod前台網頁地區訪問限制白名單)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★ 目前不用做的 : "正式環境代理前台綁白"、"电话系统綁白"、"測試環境綁白"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※ 如看到 "測試環境綁白"、"电话系统綁白" ，請廠商處理。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      若訊息無人回應則需幫忙轉發至相對內部客服群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3d7beabe3_0_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/>
              <a:t>加白</a:t>
            </a:r>
            <a:r>
              <a:rPr lang="en-US" dirty="0" err="1"/>
              <a:t>判斷是否由OP執行準則</a:t>
            </a:r>
            <a:endParaRPr dirty="0"/>
          </a:p>
        </p:txBody>
      </p:sp>
      <p:sp>
        <p:nvSpPr>
          <p:cNvPr id="137" name="Google Shape;137;g153d7beabe3_0_0"/>
          <p:cNvSpPr txBox="1">
            <a:spLocks noGrp="1"/>
          </p:cNvSpPr>
          <p:nvPr>
            <p:ph type="body" idx="1"/>
          </p:nvPr>
        </p:nvSpPr>
        <p:spPr>
          <a:xfrm>
            <a:off x="677325" y="1422175"/>
            <a:ext cx="8596800" cy="3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Char char="★"/>
            </a:pPr>
            <a:r>
              <a:rPr lang="en-US" sz="2300" dirty="0" err="1"/>
              <a:t>網址判斷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/>
              <a:t>admin.vbet09.com (DM產品為admin.hl566ss.com)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/>
              <a:t>/</a:t>
            </a:r>
            <a:r>
              <a:rPr lang="en-US" sz="2300" dirty="0" err="1"/>
              <a:t>api</a:t>
            </a:r>
            <a:r>
              <a:rPr lang="en-US" sz="2300" dirty="0"/>
              <a:t>/</a:t>
            </a:r>
            <a:r>
              <a:rPr lang="en-US" sz="2300" dirty="0" err="1"/>
              <a:t>gl</a:t>
            </a:r>
            <a:r>
              <a:rPr lang="en-US" sz="2300" dirty="0"/>
              <a:t>/recharge/notify/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/>
              <a:t>/</a:t>
            </a:r>
            <a:r>
              <a:rPr lang="en-US" sz="2300" dirty="0" err="1"/>
              <a:t>api</a:t>
            </a:r>
            <a:r>
              <a:rPr lang="en-US" sz="2300" dirty="0"/>
              <a:t>/</a:t>
            </a:r>
            <a:r>
              <a:rPr lang="en-US" sz="2300" dirty="0" err="1"/>
              <a:t>gl</a:t>
            </a:r>
            <a:r>
              <a:rPr lang="en-US" sz="2300" dirty="0"/>
              <a:t>/withdraw/notify/</a:t>
            </a:r>
            <a:endParaRPr sz="2300" dirty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★"/>
            </a:pPr>
            <a:r>
              <a:rPr lang="en-US" sz="2300" dirty="0" err="1"/>
              <a:t>功能判斷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 err="1"/>
              <a:t>三方金流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 err="1"/>
              <a:t>prod後台</a:t>
            </a:r>
            <a:endParaRPr sz="2300" dirty="0"/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 dirty="0" err="1"/>
              <a:t>正式環境前台</a:t>
            </a:r>
            <a:endParaRPr sz="2300" dirty="0"/>
          </a:p>
        </p:txBody>
      </p:sp>
      <p:sp>
        <p:nvSpPr>
          <p:cNvPr id="138" name="Google Shape;138;g153d7beabe3_0_0"/>
          <p:cNvSpPr txBox="1"/>
          <p:nvPr/>
        </p:nvSpPr>
        <p:spPr>
          <a:xfrm>
            <a:off x="677325" y="4563175"/>
            <a:ext cx="553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以上是由OP執行</a:t>
            </a:r>
            <a:endParaRPr sz="2200" b="0" i="0" u="none" strike="noStrike" cap="none" dirty="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" name="Google Shape;139;g153d7beabe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9925" y="2387506"/>
            <a:ext cx="5409121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VS綁白範例</a:t>
            </a:r>
            <a:endParaRPr/>
          </a:p>
        </p:txBody>
      </p:sp>
      <p:pic>
        <p:nvPicPr>
          <p:cNvPr id="145" name="Google Shape;145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0290" y="1690688"/>
            <a:ext cx="2752381" cy="420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0729" y="1690688"/>
            <a:ext cx="4219048" cy="40095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5271" y="1834738"/>
            <a:ext cx="2342857" cy="1714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DM綁白範例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6667130" y="1481064"/>
            <a:ext cx="4820575" cy="50069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判斷是否由OP執行準則</a:t>
            </a:r>
            <a:endParaRPr sz="2300" b="0" i="0" u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網址判斷</a:t>
            </a:r>
            <a:endParaRPr sz="2300" b="0" i="0" u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admin.vbet09.com (DM產品為admin.hl566ss.com)</a:t>
            </a:r>
            <a:endParaRPr sz="2300" b="0" i="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/api/gl/recharge/notify/</a:t>
            </a:r>
            <a:endParaRPr sz="2300" b="0" i="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/api/gl/withdraw/notify/</a:t>
            </a:r>
            <a:endParaRPr sz="2300" b="0" i="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功能判斷</a:t>
            </a:r>
            <a:endParaRPr sz="2300" b="0" i="0" u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三方金流</a:t>
            </a:r>
            <a:endParaRPr sz="2300" b="0" i="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prod後台</a:t>
            </a:r>
            <a:endParaRPr sz="2300" b="0" i="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300" b="0" i="0" u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正式環境前台</a:t>
            </a:r>
            <a:endParaRPr/>
          </a:p>
        </p:txBody>
      </p:sp>
      <p:sp>
        <p:nvSpPr>
          <p:cNvPr id="154" name="Google Shape;154;p30"/>
          <p:cNvSpPr txBox="1"/>
          <p:nvPr/>
        </p:nvSpPr>
        <p:spPr>
          <a:xfrm>
            <a:off x="496408" y="3429000"/>
            <a:ext cx="3090171" cy="62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上圖URL為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非OP準則網址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請在Whatsapp DM內部客服群@Allen做處理。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295" y="1481064"/>
            <a:ext cx="2495238" cy="17523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2553" y="1481064"/>
            <a:ext cx="2266667" cy="16952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7" name="Google Shape;157;p30"/>
          <p:cNvSpPr txBox="1"/>
          <p:nvPr/>
        </p:nvSpPr>
        <p:spPr>
          <a:xfrm>
            <a:off x="3874731" y="3428999"/>
            <a:ext cx="3090171" cy="62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上圖URL為</a:t>
            </a: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OP準則網址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1373</Words>
  <Application>Microsoft Office PowerPoint</Application>
  <PresentationFormat>Widescreen</PresentationFormat>
  <Paragraphs>188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DFKai-SB</vt:lpstr>
      <vt:lpstr>Calibri</vt:lpstr>
      <vt:lpstr>Helvetica Neue</vt:lpstr>
      <vt:lpstr>Malgun Gothic</vt:lpstr>
      <vt:lpstr>MS Gothic</vt:lpstr>
      <vt:lpstr>Trebuchet MS</vt:lpstr>
      <vt:lpstr>Microsoft YaHei</vt:lpstr>
      <vt:lpstr>Tahoma</vt:lpstr>
      <vt:lpstr>多面向</vt:lpstr>
      <vt:lpstr>連線方式設定:</vt:lpstr>
      <vt:lpstr>PowerPoint Presentation</vt:lpstr>
      <vt:lpstr>點擊兩下剛配置好的主機就可以連線</vt:lpstr>
      <vt:lpstr>腳本功能:</vt:lpstr>
      <vt:lpstr>1.添加白名單</vt:lpstr>
      <vt:lpstr>PowerPoint Presentation</vt:lpstr>
      <vt:lpstr>加白判斷是否由OP執行準則</vt:lpstr>
      <vt:lpstr>VS綁白範例</vt:lpstr>
      <vt:lpstr>DM綁白範例</vt:lpstr>
      <vt:lpstr>2.清除nginx快取</vt:lpstr>
      <vt:lpstr>3.修改PROD前台網頁地區訪問限制白名單</vt:lpstr>
      <vt:lpstr>PowerPoint Presentation</vt:lpstr>
      <vt:lpstr>PowerPoint Presentation</vt:lpstr>
      <vt:lpstr>PowerPoint Presentation</vt:lpstr>
      <vt:lpstr>判斷前後端</vt:lpstr>
      <vt:lpstr>4.更版前端服務</vt:lpstr>
      <vt:lpstr>PowerPoint Presentation</vt:lpstr>
      <vt:lpstr>PowerPoint Presentation</vt:lpstr>
      <vt:lpstr>無異常畫面</vt:lpstr>
      <vt:lpstr>驗證</vt:lpstr>
      <vt:lpstr>web</vt:lpstr>
      <vt:lpstr>h5</vt:lpstr>
      <vt:lpstr>fh5</vt:lpstr>
      <vt:lpstr>admin</vt:lpstr>
      <vt:lpstr>APP</vt:lpstr>
      <vt:lpstr>登記表格</vt:lpstr>
      <vt:lpstr>5.更版後端服務</vt:lpstr>
      <vt:lpstr>PowerPoint Presentation</vt:lpstr>
      <vt:lpstr>PowerPoint Presentation</vt:lpstr>
      <vt:lpstr>PowerPoint Presentation</vt:lpstr>
      <vt:lpstr>無異常畫面</vt:lpstr>
      <vt:lpstr>若還有告警請執行檢查程序 </vt:lpstr>
      <vt:lpstr>更新完畢後還有告警執行檢查程序</vt:lpstr>
      <vt:lpstr>6.還原前端版本</vt:lpstr>
      <vt:lpstr>7.還原後端版本</vt:lpstr>
      <vt:lpstr>8.服務檢查</vt:lpstr>
      <vt:lpstr>9.修改pre_prod前台網頁地區訪問限制白名單 (此為RD測試用站台)</vt:lpstr>
      <vt:lpstr>10.修改PROD前台網頁Allow User白名單</vt:lpstr>
      <vt:lpstr>11.查詢IP黑名單列表</vt:lpstr>
      <vt:lpstr>12.查看各服務目前版本</vt:lpstr>
      <vt:lpstr>13.添加或刪除sit前後台白名單</vt:lpstr>
      <vt:lpstr>a.備份DB及更新sql</vt:lpstr>
      <vt:lpstr>PowerPoint Presentation</vt:lpstr>
      <vt:lpstr>PowerPoint Presentation</vt:lpstr>
      <vt:lpstr>PowerPoint Presentation</vt:lpstr>
      <vt:lpstr>PowerPoint Presentation</vt:lpstr>
      <vt:lpstr>情境一：一切順利</vt:lpstr>
      <vt:lpstr>情境二：有多個 DELETE 指令</vt:lpstr>
      <vt:lpstr>情境三：出現錯誤訊息</vt:lpstr>
      <vt:lpstr>注意事項</vt:lpstr>
      <vt:lpstr>b.延長DB帳號使用權限</vt:lpstr>
      <vt:lpstr>PowerPoint Presentation</vt:lpstr>
      <vt:lpstr>注意事項</vt:lpstr>
      <vt:lpstr>c.開啟系統帳號登入權限</vt:lpstr>
      <vt:lpstr>PowerPoint Presentation</vt:lpstr>
      <vt:lpstr>d.執行redis指令</vt:lpstr>
      <vt:lpstr>成功畫面</vt:lpstr>
      <vt:lpstr>失敗畫面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連線方式設定:</dc:title>
  <cp:lastModifiedBy>User Office</cp:lastModifiedBy>
  <cp:revision>2</cp:revision>
  <dcterms:modified xsi:type="dcterms:W3CDTF">2023-02-09T09:46:43Z</dcterms:modified>
</cp:coreProperties>
</file>